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2.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4.xml" ContentType="application/vnd.openxmlformats-officedocument.presentationml.tags+xml"/>
  <Override PartName="/ppt/tags/tag11.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revisionInfo.xml" ContentType="application/vnd.ms-powerpoint.revisioninfo+xml"/>
  <Override PartName="/ppt/tags/tag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7" r:id="rId2"/>
  </p:sldMasterIdLst>
  <p:notesMasterIdLst>
    <p:notesMasterId r:id="rId46"/>
  </p:notesMasterIdLst>
  <p:sldIdLst>
    <p:sldId id="272" r:id="rId3"/>
    <p:sldId id="256" r:id="rId4"/>
    <p:sldId id="296" r:id="rId5"/>
    <p:sldId id="274" r:id="rId6"/>
    <p:sldId id="300" r:id="rId7"/>
    <p:sldId id="307" r:id="rId8"/>
    <p:sldId id="302" r:id="rId9"/>
    <p:sldId id="329" r:id="rId10"/>
    <p:sldId id="303" r:id="rId11"/>
    <p:sldId id="304" r:id="rId12"/>
    <p:sldId id="305" r:id="rId13"/>
    <p:sldId id="306" r:id="rId14"/>
    <p:sldId id="295" r:id="rId15"/>
    <p:sldId id="301" r:id="rId16"/>
    <p:sldId id="309" r:id="rId17"/>
    <p:sldId id="310" r:id="rId18"/>
    <p:sldId id="312" r:id="rId19"/>
    <p:sldId id="314" r:id="rId20"/>
    <p:sldId id="315" r:id="rId21"/>
    <p:sldId id="316" r:id="rId22"/>
    <p:sldId id="317" r:id="rId23"/>
    <p:sldId id="318" r:id="rId24"/>
    <p:sldId id="320" r:id="rId25"/>
    <p:sldId id="321" r:id="rId26"/>
    <p:sldId id="322" r:id="rId27"/>
    <p:sldId id="338" r:id="rId28"/>
    <p:sldId id="323" r:id="rId29"/>
    <p:sldId id="324" r:id="rId30"/>
    <p:sldId id="337" r:id="rId31"/>
    <p:sldId id="325" r:id="rId32"/>
    <p:sldId id="326" r:id="rId33"/>
    <p:sldId id="327" r:id="rId34"/>
    <p:sldId id="328" r:id="rId35"/>
    <p:sldId id="336" r:id="rId36"/>
    <p:sldId id="330" r:id="rId37"/>
    <p:sldId id="331" r:id="rId38"/>
    <p:sldId id="332" r:id="rId39"/>
    <p:sldId id="335" r:id="rId40"/>
    <p:sldId id="333" r:id="rId41"/>
    <p:sldId id="334" r:id="rId42"/>
    <p:sldId id="265" r:id="rId43"/>
    <p:sldId id="339" r:id="rId44"/>
    <p:sldId id="340" r:id="rId4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3984" userDrawn="1">
          <p15:clr>
            <a:srgbClr val="A4A3A4"/>
          </p15:clr>
        </p15:guide>
        <p15:guide id="2" pos="3840" userDrawn="1">
          <p15:clr>
            <a:srgbClr val="A4A3A4"/>
          </p15:clr>
        </p15:guide>
        <p15:guide id="3" orient="horz" pos="1344" userDrawn="1">
          <p15:clr>
            <a:srgbClr val="A4A3A4"/>
          </p15:clr>
        </p15:guide>
        <p15:guide id="4" orient="horz" pos="2880" userDrawn="1">
          <p15:clr>
            <a:srgbClr val="A4A3A4"/>
          </p15:clr>
        </p15:guide>
        <p15:guide id="5" pos="3696" userDrawn="1">
          <p15:clr>
            <a:srgbClr val="A4A3A4"/>
          </p15:clr>
        </p15:guide>
        <p15:guide id="6" pos="3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0"/>
    <a:srgbClr val="E9F3F9"/>
    <a:srgbClr val="515457"/>
    <a:srgbClr val="71706F"/>
    <a:srgbClr val="214459"/>
    <a:srgbClr val="4C4D4F"/>
    <a:srgbClr val="BE2BBB"/>
    <a:srgbClr val="B43E97"/>
    <a:srgbClr val="233958"/>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B2FE6-D0F8-4FF2-9510-18FBAD1113DB}" v="41" dt="2025-06-06T12:08:36.31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3"/>
    <p:restoredTop sz="96247" autoAdjust="0"/>
  </p:normalViewPr>
  <p:slideViewPr>
    <p:cSldViewPr>
      <p:cViewPr varScale="1">
        <p:scale>
          <a:sx n="123" d="100"/>
          <a:sy n="123" d="100"/>
        </p:scale>
        <p:origin x="300" y="96"/>
      </p:cViewPr>
      <p:guideLst>
        <p:guide orient="horz" pos="3984"/>
        <p:guide pos="3840"/>
        <p:guide orient="horz" pos="1344"/>
        <p:guide orient="horz" pos="2880"/>
        <p:guide pos="3696"/>
        <p:guide pos="3984"/>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FC4E5AE-17B3-4F6B-BF6C-70415A548D61}" type="datetimeFigureOut">
              <a:rPr lang="en-IN" smtClean="0"/>
              <a:t>19-06-2025</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3FC40DB-DD1E-4C9D-83A3-9C6405826AA3}" type="slidenum">
              <a:rPr lang="en-IN" smtClean="0"/>
              <a:t>‹#›</a:t>
            </a:fld>
            <a:endParaRPr lang="en-IN"/>
          </a:p>
        </p:txBody>
      </p:sp>
    </p:spTree>
    <p:extLst>
      <p:ext uri="{BB962C8B-B14F-4D97-AF65-F5344CB8AC3E}">
        <p14:creationId xmlns:p14="http://schemas.microsoft.com/office/powerpoint/2010/main" val="90350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FC40DB-DD1E-4C9D-83A3-9C6405826AA3}" type="slidenum">
              <a:rPr lang="en-IN" smtClean="0"/>
              <a:t>17</a:t>
            </a:fld>
            <a:endParaRPr lang="en-IN"/>
          </a:p>
        </p:txBody>
      </p:sp>
    </p:spTree>
    <p:extLst>
      <p:ext uri="{BB962C8B-B14F-4D97-AF65-F5344CB8AC3E}">
        <p14:creationId xmlns:p14="http://schemas.microsoft.com/office/powerpoint/2010/main" val="53684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FC40DB-DD1E-4C9D-83A3-9C6405826AA3}" type="slidenum">
              <a:rPr lang="en-IN" smtClean="0"/>
              <a:t>25</a:t>
            </a:fld>
            <a:endParaRPr lang="en-IN"/>
          </a:p>
        </p:txBody>
      </p:sp>
    </p:spTree>
    <p:extLst>
      <p:ext uri="{BB962C8B-B14F-4D97-AF65-F5344CB8AC3E}">
        <p14:creationId xmlns:p14="http://schemas.microsoft.com/office/powerpoint/2010/main" val="302457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77155-B9F8-4AD0-7394-87D60BF7C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41CAD-7142-A30C-0BFC-9271204D6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5CA90-21AB-48D6-D639-634FE337757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77F5878-095B-EF1F-4540-1770FD592987}"/>
              </a:ext>
            </a:extLst>
          </p:cNvPr>
          <p:cNvSpPr>
            <a:spLocks noGrp="1"/>
          </p:cNvSpPr>
          <p:nvPr>
            <p:ph type="sldNum" sz="quarter" idx="5"/>
          </p:nvPr>
        </p:nvSpPr>
        <p:spPr/>
        <p:txBody>
          <a:bodyPr/>
          <a:lstStyle/>
          <a:p>
            <a:fld id="{83FC40DB-DD1E-4C9D-83A3-9C6405826AA3}" type="slidenum">
              <a:rPr lang="en-IN" smtClean="0"/>
              <a:t>26</a:t>
            </a:fld>
            <a:endParaRPr lang="en-IN"/>
          </a:p>
        </p:txBody>
      </p:sp>
    </p:spTree>
    <p:extLst>
      <p:ext uri="{BB962C8B-B14F-4D97-AF65-F5344CB8AC3E}">
        <p14:creationId xmlns:p14="http://schemas.microsoft.com/office/powerpoint/2010/main" val="316885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FC40DB-DD1E-4C9D-83A3-9C6405826AA3}" type="slidenum">
              <a:rPr lang="en-IN" smtClean="0"/>
              <a:t>39</a:t>
            </a:fld>
            <a:endParaRPr lang="en-IN"/>
          </a:p>
        </p:txBody>
      </p:sp>
    </p:spTree>
    <p:extLst>
      <p:ext uri="{BB962C8B-B14F-4D97-AF65-F5344CB8AC3E}">
        <p14:creationId xmlns:p14="http://schemas.microsoft.com/office/powerpoint/2010/main" val="390120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634F4-B179-CD7E-98F4-096EDB6A5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7B7E0-2650-537E-72B1-DFEF3E47E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08838-56C0-62F4-DE3A-C6B154FD104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A673B9C-A532-1761-F9C5-C49F0A710273}"/>
              </a:ext>
            </a:extLst>
          </p:cNvPr>
          <p:cNvSpPr>
            <a:spLocks noGrp="1"/>
          </p:cNvSpPr>
          <p:nvPr>
            <p:ph type="sldNum" sz="quarter" idx="5"/>
          </p:nvPr>
        </p:nvSpPr>
        <p:spPr/>
        <p:txBody>
          <a:bodyPr/>
          <a:lstStyle/>
          <a:p>
            <a:fld id="{83FC40DB-DD1E-4C9D-83A3-9C6405826AA3}" type="slidenum">
              <a:rPr lang="en-IN" smtClean="0"/>
              <a:t>40</a:t>
            </a:fld>
            <a:endParaRPr lang="en-IN"/>
          </a:p>
        </p:txBody>
      </p:sp>
    </p:spTree>
    <p:extLst>
      <p:ext uri="{BB962C8B-B14F-4D97-AF65-F5344CB8AC3E}">
        <p14:creationId xmlns:p14="http://schemas.microsoft.com/office/powerpoint/2010/main" val="541172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ec pave standar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C419F42-DED2-6B7B-92BC-C736D2D5F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2730"/>
            <a:ext cx="12192000" cy="4774670"/>
          </a:xfrm>
          <a:prstGeom prst="rect">
            <a:avLst/>
          </a:prstGeom>
        </p:spPr>
      </p:pic>
      <p:sp>
        <p:nvSpPr>
          <p:cNvPr id="8" name="Holder 2">
            <a:extLst>
              <a:ext uri="{FF2B5EF4-FFF2-40B4-BE49-F238E27FC236}">
                <a16:creationId xmlns:a16="http://schemas.microsoft.com/office/drawing/2014/main" id="{3BADCC2F-15FC-7AC4-32FF-2BD6DF4D186A}"/>
              </a:ext>
            </a:extLst>
          </p:cNvPr>
          <p:cNvSpPr>
            <a:spLocks noGrp="1"/>
          </p:cNvSpPr>
          <p:nvPr>
            <p:ph type="title"/>
          </p:nvPr>
        </p:nvSpPr>
        <p:spPr>
          <a:xfrm>
            <a:off x="321899" y="71597"/>
            <a:ext cx="11484610" cy="848360"/>
          </a:xfrm>
        </p:spPr>
        <p:txBody>
          <a:bodyPr lIns="0" tIns="0" rIns="0" bIns="0"/>
          <a:lstStyle>
            <a:lvl1pPr>
              <a:defRPr sz="2700" b="1" i="0">
                <a:solidFill>
                  <a:srgbClr val="4C4D4F"/>
                </a:solidFill>
                <a:latin typeface="Calibri"/>
                <a:cs typeface="Calibri"/>
              </a:defRPr>
            </a:lvl1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D264-3016-6204-25A4-6D2D256364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133E30-8C62-FA53-E8FE-57E484A43A1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58F87DE-DAB0-0B8A-F993-BDC14A11D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904AB54-BEBB-E302-2ACF-729DAA3BB42D}"/>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6" name="Footer Placeholder 5">
            <a:extLst>
              <a:ext uri="{FF2B5EF4-FFF2-40B4-BE49-F238E27FC236}">
                <a16:creationId xmlns:a16="http://schemas.microsoft.com/office/drawing/2014/main" id="{4337410C-812C-8E1E-CB16-32E71847115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2184B31D-CD02-3F92-B160-2C2A5220E4DB}"/>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60300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90A4-ABD9-D73D-E168-73CA844BDB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C8FD55-B754-B385-91E4-0A8DE41B37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2E0EA-7D79-FA97-8DE4-AD5E52D688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3AD172E-02FD-63BB-43A5-8F12F9FD67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CEFBA-3231-44D8-7EC7-F5FD0FB10D5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D26B53E-A0DC-AF0C-EFD2-4EC08482C442}"/>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8" name="Footer Placeholder 7">
            <a:extLst>
              <a:ext uri="{FF2B5EF4-FFF2-40B4-BE49-F238E27FC236}">
                <a16:creationId xmlns:a16="http://schemas.microsoft.com/office/drawing/2014/main" id="{0C6E01D9-3ED9-BBAC-D39E-F1289AE2452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79BB1355-200A-343F-F9FC-6C10160B064A}"/>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185977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65BD-0178-648B-6F98-0DA7253C3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2FE9311-533A-386E-FB1F-F8C3A63FC995}"/>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4" name="Footer Placeholder 3">
            <a:extLst>
              <a:ext uri="{FF2B5EF4-FFF2-40B4-BE49-F238E27FC236}">
                <a16:creationId xmlns:a16="http://schemas.microsoft.com/office/drawing/2014/main" id="{50176812-47F9-95FF-CF83-80EB08C170D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2DDD8C00-AA57-CDE7-9C34-EE0DA1EAFFD1}"/>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174452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70356-8548-3E3B-7C0C-011ED206A61A}"/>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3" name="Footer Placeholder 2">
            <a:extLst>
              <a:ext uri="{FF2B5EF4-FFF2-40B4-BE49-F238E27FC236}">
                <a16:creationId xmlns:a16="http://schemas.microsoft.com/office/drawing/2014/main" id="{566CB7D5-AFBB-42DB-7C53-F561C721B15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886C96A2-4278-77C3-4B61-D50A9A68A849}"/>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198926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1157-7FA4-C3BF-2315-3A021F5544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09AB857-610B-2930-AC12-775074BDF8A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6E3155-CF97-6B8A-4E49-6D3A4D7B97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D1D2E-EE11-040D-3E1A-427BD687B637}"/>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6" name="Footer Placeholder 5">
            <a:extLst>
              <a:ext uri="{FF2B5EF4-FFF2-40B4-BE49-F238E27FC236}">
                <a16:creationId xmlns:a16="http://schemas.microsoft.com/office/drawing/2014/main" id="{F81FBB52-1EEB-8FF4-C8D3-B6CC0966754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3C8F0F4D-A5B8-0D69-9AE3-2724CAA2B4B2}"/>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132781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9904-06B7-DF0E-6950-17D54C4CDF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34D8099-CD04-8628-FAC1-EE7757CA722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2390E6-681A-13D1-7671-8F08DBAFEF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9E882-9A39-8C3C-CFE9-D7AC9C785BD7}"/>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6" name="Footer Placeholder 5">
            <a:extLst>
              <a:ext uri="{FF2B5EF4-FFF2-40B4-BE49-F238E27FC236}">
                <a16:creationId xmlns:a16="http://schemas.microsoft.com/office/drawing/2014/main" id="{F3513F37-565A-0244-117C-3D63D2BFDC5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90252A1A-6A27-62F7-BA98-83922DFA35DA}"/>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226918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EA85-55FF-E311-40D5-BDE2291A2B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F4F3F43-5AEC-BAE5-8BBD-BC925FC6150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2CF544-BB08-F2AF-D514-8F02E80C2B99}"/>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5" name="Footer Placeholder 4">
            <a:extLst>
              <a:ext uri="{FF2B5EF4-FFF2-40B4-BE49-F238E27FC236}">
                <a16:creationId xmlns:a16="http://schemas.microsoft.com/office/drawing/2014/main" id="{1D4AD1CC-B397-3799-9013-FAD0DC4E585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BC480C3B-7EDD-88EE-77E9-EC4D39231C79}"/>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267191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215DB3-F254-CA80-258C-4A08A17EB7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82950A0-8B4E-EB08-128C-82142E03DBF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1F2F77-9866-BB16-59FA-366189F98B9E}"/>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5" name="Footer Placeholder 4">
            <a:extLst>
              <a:ext uri="{FF2B5EF4-FFF2-40B4-BE49-F238E27FC236}">
                <a16:creationId xmlns:a16="http://schemas.microsoft.com/office/drawing/2014/main" id="{8D1B0FE8-A525-7643-06F7-AE11204B365B}"/>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3D14A9D9-7A46-8721-1443-F29BD6539F37}"/>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271580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e + h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4C4D4F"/>
                </a:solidFill>
                <a:latin typeface="Calibri"/>
                <a:cs typeface="Calibri"/>
              </a:defRPr>
            </a:lvl1pPr>
          </a:lstStyle>
          <a:p>
            <a:endParaRPr dirty="0"/>
          </a:p>
        </p:txBody>
      </p:sp>
      <p:pic>
        <p:nvPicPr>
          <p:cNvPr id="7" name="Image 6">
            <a:extLst>
              <a:ext uri="{FF2B5EF4-FFF2-40B4-BE49-F238E27FC236}">
                <a16:creationId xmlns:a16="http://schemas.microsoft.com/office/drawing/2014/main" id="{78FEB481-0980-C3F1-936D-7D7D804678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2730"/>
            <a:ext cx="12192000" cy="50032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ve + Ht 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37C1A84-F7FF-648F-9A12-8E4250FDE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2730"/>
            <a:ext cx="12192000" cy="5231870"/>
          </a:xfrm>
          <a:prstGeom prst="rect">
            <a:avLst/>
          </a:prstGeom>
        </p:spPr>
      </p:pic>
      <p:pic>
        <p:nvPicPr>
          <p:cNvPr id="7" name="Image 6">
            <a:extLst>
              <a:ext uri="{FF2B5EF4-FFF2-40B4-BE49-F238E27FC236}">
                <a16:creationId xmlns:a16="http://schemas.microsoft.com/office/drawing/2014/main" id="{B90AA6FB-352B-D237-7A48-5283BCBF60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0"/>
            <a:ext cx="12115800" cy="6858000"/>
          </a:xfrm>
          <a:prstGeom prst="rect">
            <a:avLst/>
          </a:prstGeom>
        </p:spPr>
      </p:pic>
      <p:sp>
        <p:nvSpPr>
          <p:cNvPr id="2" name="Holder 2"/>
          <p:cNvSpPr>
            <a:spLocks noGrp="1"/>
          </p:cNvSpPr>
          <p:nvPr>
            <p:ph type="title"/>
          </p:nvPr>
        </p:nvSpPr>
        <p:spPr/>
        <p:txBody>
          <a:bodyPr lIns="0" tIns="0" rIns="0" bIns="0"/>
          <a:lstStyle>
            <a:lvl1pPr>
              <a:defRPr sz="2700" b="1" i="0">
                <a:solidFill>
                  <a:srgbClr val="4C4D4F"/>
                </a:solidFill>
                <a:latin typeface="Calibri"/>
                <a:cs typeface="Calibri"/>
              </a:defRPr>
            </a:lvl1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e + Ht 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1620C20-1E4C-C003-6683-0F881306C8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2730"/>
            <a:ext cx="12192000" cy="5231870"/>
          </a:xfrm>
          <a:prstGeom prst="rect">
            <a:avLst/>
          </a:prstGeom>
        </p:spPr>
      </p:pic>
      <p:sp>
        <p:nvSpPr>
          <p:cNvPr id="6" name="Holder 2">
            <a:extLst>
              <a:ext uri="{FF2B5EF4-FFF2-40B4-BE49-F238E27FC236}">
                <a16:creationId xmlns:a16="http://schemas.microsoft.com/office/drawing/2014/main" id="{FEC21691-C08E-FF39-A90B-73AED7BE36BD}"/>
              </a:ext>
            </a:extLst>
          </p:cNvPr>
          <p:cNvSpPr>
            <a:spLocks noGrp="1"/>
          </p:cNvSpPr>
          <p:nvPr>
            <p:ph type="title"/>
          </p:nvPr>
        </p:nvSpPr>
        <p:spPr>
          <a:xfrm>
            <a:off x="321899" y="71597"/>
            <a:ext cx="11484610" cy="848360"/>
          </a:xfrm>
        </p:spPr>
        <p:txBody>
          <a:bodyPr lIns="0" tIns="0" rIns="0" bIns="0"/>
          <a:lstStyle>
            <a:lvl1pPr>
              <a:defRPr sz="2700" b="1" i="0">
                <a:solidFill>
                  <a:srgbClr val="4C4D4F"/>
                </a:solidFill>
                <a:latin typeface="Calibri"/>
                <a:cs typeface="Calibri"/>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3D816-526F-F7CF-E652-BE2B0AA5CAE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8300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377EA-A62D-D329-0741-864436649FDB}"/>
              </a:ext>
            </a:extLst>
          </p:cNvPr>
          <p:cNvSpPr>
            <a:spLocks noGrp="1"/>
          </p:cNvSpPr>
          <p:nvPr>
            <p:ph type="dt" sz="half" idx="10"/>
          </p:nvPr>
        </p:nvSpPr>
        <p:spPr>
          <a:xfrm>
            <a:off x="838200" y="6356350"/>
            <a:ext cx="2743200" cy="365125"/>
          </a:xfrm>
          <a:prstGeom prst="rect">
            <a:avLst/>
          </a:prstGeom>
        </p:spPr>
        <p:txBody>
          <a:bodyPr/>
          <a:lstStyle/>
          <a:p>
            <a:fld id="{0A5F82BD-E19D-441D-B4E9-DB643D18EBE6}" type="datetimeFigureOut">
              <a:rPr lang="en-IN" smtClean="0"/>
              <a:t>19-06-2025</a:t>
            </a:fld>
            <a:endParaRPr lang="en-IN"/>
          </a:p>
        </p:txBody>
      </p:sp>
      <p:sp>
        <p:nvSpPr>
          <p:cNvPr id="3" name="Footer Placeholder 2">
            <a:extLst>
              <a:ext uri="{FF2B5EF4-FFF2-40B4-BE49-F238E27FC236}">
                <a16:creationId xmlns:a16="http://schemas.microsoft.com/office/drawing/2014/main" id="{FBF1D8C0-9AC2-C245-A209-945CDF76C34D}"/>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8D53C36D-9B7F-9A5A-BB3C-E8C3AE8027C1}"/>
              </a:ext>
            </a:extLst>
          </p:cNvPr>
          <p:cNvSpPr>
            <a:spLocks noGrp="1"/>
          </p:cNvSpPr>
          <p:nvPr>
            <p:ph type="sldNum" sz="quarter" idx="12"/>
          </p:nvPr>
        </p:nvSpPr>
        <p:spPr>
          <a:xfrm>
            <a:off x="8610600" y="6356350"/>
            <a:ext cx="2743200" cy="365125"/>
          </a:xfrm>
          <a:prstGeom prst="rect">
            <a:avLst/>
          </a:prstGeom>
        </p:spPr>
        <p:txBody>
          <a:bodyPr/>
          <a:lstStyle/>
          <a:p>
            <a:fld id="{A8E36552-AEF6-40F9-8157-0DDF3042CEA0}" type="slidenum">
              <a:rPr lang="en-IN" smtClean="0"/>
              <a:t>‹#›</a:t>
            </a:fld>
            <a:endParaRPr lang="en-IN"/>
          </a:p>
        </p:txBody>
      </p:sp>
    </p:spTree>
    <p:extLst>
      <p:ext uri="{BB962C8B-B14F-4D97-AF65-F5344CB8AC3E}">
        <p14:creationId xmlns:p14="http://schemas.microsoft.com/office/powerpoint/2010/main" val="209526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69DE-5D86-AEBB-6830-EEB7578B5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6D53621-A232-59F6-0963-C5F1729405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E992EF7-8896-73A6-A645-9B47F522E5CB}"/>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5" name="Footer Placeholder 4">
            <a:extLst>
              <a:ext uri="{FF2B5EF4-FFF2-40B4-BE49-F238E27FC236}">
                <a16:creationId xmlns:a16="http://schemas.microsoft.com/office/drawing/2014/main" id="{FE1C98F9-0FDA-8A93-186D-82E25848533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E1F706ED-0A88-CFD9-2CAF-BF1F26A7BCFD}"/>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674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29BE-2D06-5136-8D43-A83C47B9F7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F0CDAE1-8D82-475A-1547-9767C1DE481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6A4ED3-6B23-BBBB-DCA3-D0A82369D586}"/>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5" name="Footer Placeholder 4">
            <a:extLst>
              <a:ext uri="{FF2B5EF4-FFF2-40B4-BE49-F238E27FC236}">
                <a16:creationId xmlns:a16="http://schemas.microsoft.com/office/drawing/2014/main" id="{AED31627-B0B7-C1A8-4C09-603B3BBF3C8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476FDAEA-E649-0923-F5A6-8F7E1232599A}"/>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238519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5063-619C-3450-179A-C395E362A8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5A94FDE-B815-FC6D-DDDD-F900F2B8542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F34A4C-3026-C118-9F63-3238BBA59571}"/>
              </a:ext>
            </a:extLst>
          </p:cNvPr>
          <p:cNvSpPr>
            <a:spLocks noGrp="1"/>
          </p:cNvSpPr>
          <p:nvPr>
            <p:ph type="dt" sz="half" idx="10"/>
          </p:nvPr>
        </p:nvSpPr>
        <p:spPr>
          <a:xfrm>
            <a:off x="838200" y="6356350"/>
            <a:ext cx="2743200" cy="365125"/>
          </a:xfrm>
          <a:prstGeom prst="rect">
            <a:avLst/>
          </a:prstGeom>
        </p:spPr>
        <p:txBody>
          <a:bodyPr/>
          <a:lstStyle/>
          <a:p>
            <a:fld id="{06FE6006-B34F-4770-B4F7-381F16D430AB}" type="datetimeFigureOut">
              <a:rPr lang="en-IN" smtClean="0"/>
              <a:t>19-06-2025</a:t>
            </a:fld>
            <a:endParaRPr lang="en-IN"/>
          </a:p>
        </p:txBody>
      </p:sp>
      <p:sp>
        <p:nvSpPr>
          <p:cNvPr id="5" name="Footer Placeholder 4">
            <a:extLst>
              <a:ext uri="{FF2B5EF4-FFF2-40B4-BE49-F238E27FC236}">
                <a16:creationId xmlns:a16="http://schemas.microsoft.com/office/drawing/2014/main" id="{648C3C22-6BE1-5FE5-984F-A18B6CDCD31E}"/>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74B3CDB7-758E-EB7D-09D3-716011AC253F}"/>
              </a:ext>
            </a:extLst>
          </p:cNvPr>
          <p:cNvSpPr>
            <a:spLocks noGrp="1"/>
          </p:cNvSpPr>
          <p:nvPr>
            <p:ph type="sldNum" sz="quarter" idx="12"/>
          </p:nvPr>
        </p:nvSpPr>
        <p:spPr>
          <a:xfrm>
            <a:off x="8610600" y="6356350"/>
            <a:ext cx="2743200" cy="365125"/>
          </a:xfrm>
          <a:prstGeom prst="rect">
            <a:avLst/>
          </a:prstGeom>
        </p:spPr>
        <p:txBody>
          <a:bodyPr/>
          <a:lstStyle/>
          <a:p>
            <a:fld id="{2A31D40B-02DB-424E-AF92-6EF89BDC8C3C}" type="slidenum">
              <a:rPr lang="en-IN" smtClean="0"/>
              <a:t>‹#›</a:t>
            </a:fld>
            <a:endParaRPr lang="en-IN"/>
          </a:p>
        </p:txBody>
      </p:sp>
    </p:spTree>
    <p:extLst>
      <p:ext uri="{BB962C8B-B14F-4D97-AF65-F5344CB8AC3E}">
        <p14:creationId xmlns:p14="http://schemas.microsoft.com/office/powerpoint/2010/main" val="1425505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978535"/>
          </a:xfrm>
          <a:custGeom>
            <a:avLst/>
            <a:gdLst/>
            <a:ahLst/>
            <a:cxnLst/>
            <a:rect l="l" t="t" r="r" b="b"/>
            <a:pathLst>
              <a:path w="12193270" h="978535">
                <a:moveTo>
                  <a:pt x="12193193" y="0"/>
                </a:moveTo>
                <a:lnTo>
                  <a:pt x="0" y="0"/>
                </a:lnTo>
                <a:lnTo>
                  <a:pt x="0" y="977950"/>
                </a:lnTo>
                <a:lnTo>
                  <a:pt x="12193193" y="977950"/>
                </a:lnTo>
                <a:lnTo>
                  <a:pt x="12193193" y="0"/>
                </a:lnTo>
                <a:close/>
              </a:path>
            </a:pathLst>
          </a:custGeom>
          <a:solidFill>
            <a:srgbClr val="FEDCC7"/>
          </a:solidFill>
        </p:spPr>
        <p:txBody>
          <a:bodyPr wrap="square" lIns="0" tIns="0" rIns="0" bIns="0" rtlCol="0"/>
          <a:lstStyle/>
          <a:p>
            <a:endParaRPr/>
          </a:p>
        </p:txBody>
      </p:sp>
      <p:sp>
        <p:nvSpPr>
          <p:cNvPr id="2" name="Holder 2"/>
          <p:cNvSpPr>
            <a:spLocks noGrp="1"/>
          </p:cNvSpPr>
          <p:nvPr>
            <p:ph type="title"/>
          </p:nvPr>
        </p:nvSpPr>
        <p:spPr>
          <a:xfrm>
            <a:off x="321899" y="71597"/>
            <a:ext cx="11484610" cy="848360"/>
          </a:xfrm>
          <a:prstGeom prst="rect">
            <a:avLst/>
          </a:prstGeom>
        </p:spPr>
        <p:txBody>
          <a:bodyPr wrap="square" lIns="0" tIns="0" rIns="0" bIns="0">
            <a:spAutoFit/>
          </a:bodyPr>
          <a:lstStyle>
            <a:lvl1pPr>
              <a:defRPr sz="2700" b="1" i="0">
                <a:solidFill>
                  <a:srgbClr val="4C4D4F"/>
                </a:solidFill>
                <a:latin typeface="Calibri"/>
                <a:cs typeface="Calibri"/>
              </a:defRPr>
            </a:lvl1pPr>
          </a:lstStyle>
          <a:p>
            <a:endParaRPr/>
          </a:p>
        </p:txBody>
      </p:sp>
      <p:cxnSp>
        <p:nvCxnSpPr>
          <p:cNvPr id="3" name="Straight Connector 2">
            <a:extLst>
              <a:ext uri="{FF2B5EF4-FFF2-40B4-BE49-F238E27FC236}">
                <a16:creationId xmlns:a16="http://schemas.microsoft.com/office/drawing/2014/main" id="{E7E7EE5B-0683-1AF9-6E80-7B5C72AE9005}"/>
              </a:ext>
            </a:extLst>
          </p:cNvPr>
          <p:cNvCxnSpPr/>
          <p:nvPr userDrawn="1"/>
        </p:nvCxnSpPr>
        <p:spPr>
          <a:xfrm>
            <a:off x="0" y="990600"/>
            <a:ext cx="12192000" cy="0"/>
          </a:xfrm>
          <a:prstGeom prst="line">
            <a:avLst/>
          </a:prstGeom>
          <a:ln w="57150">
            <a:solidFill>
              <a:srgbClr val="BE2BBB"/>
            </a:solidFill>
          </a:ln>
        </p:spPr>
        <p:style>
          <a:lnRef idx="1">
            <a:schemeClr val="accent1"/>
          </a:lnRef>
          <a:fillRef idx="0">
            <a:schemeClr val="accent1"/>
          </a:fillRef>
          <a:effectRef idx="0">
            <a:schemeClr val="accent1"/>
          </a:effectRef>
          <a:fontRef idx="minor">
            <a:schemeClr val="tx1"/>
          </a:fontRef>
        </p:style>
      </p:cxnSp>
      <p:sp>
        <p:nvSpPr>
          <p:cNvPr id="4" name="object 47">
            <a:extLst>
              <a:ext uri="{FF2B5EF4-FFF2-40B4-BE49-F238E27FC236}">
                <a16:creationId xmlns:a16="http://schemas.microsoft.com/office/drawing/2014/main" id="{96A37A80-B608-C728-5BB0-8E392B38C346}"/>
              </a:ext>
            </a:extLst>
          </p:cNvPr>
          <p:cNvSpPr txBox="1"/>
          <p:nvPr userDrawn="1"/>
        </p:nvSpPr>
        <p:spPr>
          <a:xfrm>
            <a:off x="10363200" y="6502479"/>
            <a:ext cx="1578310" cy="166712"/>
          </a:xfrm>
          <a:prstGeom prst="rect">
            <a:avLst/>
          </a:prstGeom>
        </p:spPr>
        <p:txBody>
          <a:bodyPr vert="horz" wrap="square" lIns="0" tIns="12700" rIns="0" bIns="0" rtlCol="0">
            <a:spAutoFit/>
          </a:bodyPr>
          <a:lstStyle/>
          <a:p>
            <a:pPr marL="12700" algn="r">
              <a:lnSpc>
                <a:spcPct val="100000"/>
              </a:lnSpc>
              <a:spcBef>
                <a:spcPts val="100"/>
              </a:spcBef>
            </a:pPr>
            <a:r>
              <a:rPr lang="en-US" sz="1000" b="0" i="0" u="none" strike="noStrike" baseline="0" dirty="0">
                <a:solidFill>
                  <a:srgbClr val="6C6D70"/>
                </a:solidFill>
                <a:latin typeface="Calibri" panose="020F0502020204030204" pitchFamily="34" charset="0"/>
              </a:rPr>
              <a:t>7356-NL-2500032</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164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hyperlink" Target="https://doi.org/10.1016/j.esmoop.2025.10512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hyperlink" Target="https://doi.org/10.1016/j.esmoop.2025.10512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s://doi.org/10.1016/j.esmoop.2025.10512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hyperlink" Target="https://doi.org/10.1016/j.esmoop.2025.1051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hyperlink" Target="https://doi.org/10.1016/j.esmoop.2025.10512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hyperlink" Target="https://doi.org/10.1016/j.esmoop.2025.10512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doi.org/10.1016/j.esmoop.2025.105123"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doi.org/10.1016/j.esmoop.2025.105123"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hyperlink" Target="https://doi.org/10.1016/j.esmoop.2025.105123"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hyperlink" Target="https://doi.org/10.1016/j.esmoop.2025.10512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31.png"/><Relationship Id="rId4" Type="http://schemas.openxmlformats.org/officeDocument/2006/relationships/hyperlink" Target="https://doi.org/10.1016/j.esmoop.2025.10512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31.png"/><Relationship Id="rId4" Type="http://schemas.openxmlformats.org/officeDocument/2006/relationships/hyperlink" Target="https://doi.org/10.1016/j.esmoop.2025.10512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16/j.esmoop.2025.105123"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doi.org/10.1016/j.esmoop.2025.10512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hyperlink" Target="https://doi.org/10.1016/j.esmoop.2025.105123"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doi.org/10.1016/j.esmoop.2025.105123"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www.bms.com/nl"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DC16A8-BDCB-BFBE-BBC4-3B6CC9A39CBC}"/>
              </a:ext>
            </a:extLst>
          </p:cNvPr>
          <p:cNvSpPr txBox="1">
            <a:spLocks/>
          </p:cNvSpPr>
          <p:nvPr/>
        </p:nvSpPr>
        <p:spPr>
          <a:xfrm>
            <a:off x="822960" y="1859279"/>
            <a:ext cx="9540240" cy="2026921"/>
          </a:xfrm>
          <a:prstGeom prst="rect">
            <a:avLst/>
          </a:prstGeom>
        </p:spPr>
        <p:txBody>
          <a:bodyPr vert="horz" lIns="0" tIns="0" rIns="0" bIns="0" spcCol="301752" rtlCol="0">
            <a:noAutofit/>
          </a:bodyPr>
          <a:lstStyle>
            <a:lvl1pPr marL="0" indent="0" algn="l" defTabSz="914400" rtl="0" eaLnBrk="1" latinLnBrk="0" hangingPunct="1">
              <a:lnSpc>
                <a:spcPct val="90000"/>
              </a:lnSpc>
              <a:spcBef>
                <a:spcPts val="0"/>
              </a:spcBef>
              <a:buClr>
                <a:srgbClr val="BE2BBB"/>
              </a:buClr>
              <a:buFontTx/>
              <a:buNone/>
              <a:defRPr sz="6000" b="0" kern="1200" spc="0" baseline="0">
                <a:solidFill>
                  <a:schemeClr val="tx1"/>
                </a:solidFill>
                <a:latin typeface="+mn-lt"/>
                <a:ea typeface="+mn-ea"/>
                <a:cs typeface="+mn-cs"/>
              </a:defRPr>
            </a:lvl1pPr>
            <a:lvl2pPr marL="0" indent="0" algn="l" defTabSz="914400" rtl="0" eaLnBrk="1" latinLnBrk="0" hangingPunct="1">
              <a:lnSpc>
                <a:spcPct val="100000"/>
              </a:lnSpc>
              <a:spcBef>
                <a:spcPts val="1200"/>
              </a:spcBef>
              <a:buFont typeface="Trebuchet MS" panose="020B0603020202020204" pitchFamily="34" charset="0"/>
              <a:buNone/>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0"/>
              </a:spcBef>
              <a:spcAft>
                <a:spcPts val="0"/>
              </a:spcAft>
              <a:buClr>
                <a:srgbClr val="BE2BBB"/>
              </a:buClr>
              <a:buSzTx/>
              <a:buFontTx/>
              <a:buNone/>
              <a:tabLst/>
              <a:defRPr/>
            </a:pPr>
            <a:r>
              <a:rPr kumimoji="0" lang="en-US" sz="3600" b="1" i="0" u="none" strike="noStrike" kern="1200" cap="none" spc="0" normalizeH="0" baseline="0" noProof="0" dirty="0">
                <a:ln>
                  <a:noFill/>
                </a:ln>
                <a:solidFill>
                  <a:srgbClr val="595454"/>
                </a:solidFill>
                <a:effectLst/>
                <a:uLnTx/>
                <a:uFillTx/>
                <a:latin typeface="Calibri" panose="020F0502020204030204" pitchFamily="34" charset="0"/>
                <a:ea typeface="Calibri" panose="020F0502020204030204" pitchFamily="34" charset="0"/>
                <a:cs typeface="Calibri" panose="020F0502020204030204" pitchFamily="34" charset="0"/>
              </a:rPr>
              <a:t>Nivolumab plus ipilimumab with chemotherapy as first-line treatment for patients with metastatic non-small-cell lung cancer: final, 6-year outcomes from </a:t>
            </a:r>
            <a:r>
              <a:rPr kumimoji="0" lang="en-US" sz="3600" b="1" i="0" u="none" strike="noStrike" kern="1200" cap="none" spc="0" normalizeH="0" baseline="0" noProof="0" dirty="0" err="1">
                <a:ln>
                  <a:noFill/>
                </a:ln>
                <a:solidFill>
                  <a:srgbClr val="595454"/>
                </a:solidFill>
                <a:effectLst/>
                <a:uLnTx/>
                <a:uFillTx/>
                <a:latin typeface="Calibri" panose="020F0502020204030204" pitchFamily="34" charset="0"/>
                <a:ea typeface="Calibri" panose="020F0502020204030204" pitchFamily="34" charset="0"/>
                <a:cs typeface="Calibri" panose="020F0502020204030204" pitchFamily="34" charset="0"/>
              </a:rPr>
              <a:t>CheckMate</a:t>
            </a:r>
            <a:r>
              <a:rPr kumimoji="0" lang="en-US" sz="3600" b="1" i="0" u="none" strike="noStrike" kern="1200" cap="none" spc="0" normalizeH="0" baseline="0" noProof="0" dirty="0">
                <a:ln>
                  <a:noFill/>
                </a:ln>
                <a:solidFill>
                  <a:srgbClr val="595454"/>
                </a:solidFill>
                <a:effectLst/>
                <a:uLnTx/>
                <a:uFillTx/>
                <a:latin typeface="Calibri" panose="020F0502020204030204" pitchFamily="34" charset="0"/>
                <a:ea typeface="Calibri" panose="020F0502020204030204" pitchFamily="34" charset="0"/>
                <a:cs typeface="Calibri" panose="020F0502020204030204" pitchFamily="34" charset="0"/>
              </a:rPr>
              <a:t> 9LA</a:t>
            </a:r>
          </a:p>
        </p:txBody>
      </p:sp>
      <p:sp>
        <p:nvSpPr>
          <p:cNvPr id="3" name="Text Placeholder 3">
            <a:extLst>
              <a:ext uri="{FF2B5EF4-FFF2-40B4-BE49-F238E27FC236}">
                <a16:creationId xmlns:a16="http://schemas.microsoft.com/office/drawing/2014/main" id="{6379E8F0-E705-55E5-D453-84781FB6410D}"/>
              </a:ext>
            </a:extLst>
          </p:cNvPr>
          <p:cNvSpPr txBox="1">
            <a:spLocks/>
          </p:cNvSpPr>
          <p:nvPr/>
        </p:nvSpPr>
        <p:spPr>
          <a:xfrm>
            <a:off x="822960" y="4612639"/>
            <a:ext cx="5044439" cy="822960"/>
          </a:xfrm>
          <a:prstGeom prst="rect">
            <a:avLst/>
          </a:prstGeom>
        </p:spPr>
        <p:txBody>
          <a:bodyPr vert="horz" lIns="0" tIns="0" rIns="0" bIns="0" spcCol="301752" rtlCol="0">
            <a:noAutofit/>
          </a:bodyPr>
          <a:lstStyle>
            <a:lvl1pPr marL="0" indent="0" algn="l" defTabSz="914400" rtl="0" eaLnBrk="1" latinLnBrk="0" hangingPunct="1">
              <a:lnSpc>
                <a:spcPct val="100000"/>
              </a:lnSpc>
              <a:spcBef>
                <a:spcPts val="0"/>
              </a:spcBef>
              <a:buClr>
                <a:srgbClr val="BE2BBB"/>
              </a:buClr>
              <a:buFont typeface="Trebuchet MS" panose="020B0603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Trebuchet MS" panose="020B0603020202020204"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BE2BBB"/>
              </a:buClr>
              <a:buSzTx/>
              <a:buFont typeface="Trebuchet MS" panose="020B0603020202020204" pitchFamily="34" charset="0"/>
              <a:buNone/>
              <a:tabLst/>
              <a:defRPr/>
            </a:pPr>
            <a:r>
              <a:rPr kumimoji="0" lang="fr-FR" sz="1800" b="0" i="0" u="none" strike="noStrike" kern="1200" cap="none" spc="0" normalizeH="0" baseline="0" noProof="0" dirty="0">
                <a:ln>
                  <a:noFill/>
                </a:ln>
                <a:solidFill>
                  <a:srgbClr val="595454"/>
                </a:solidFill>
                <a:effectLst/>
                <a:uLnTx/>
                <a:uFillTx/>
                <a:latin typeface="Calibri" panose="020F0502020204030204" pitchFamily="34" charset="0"/>
                <a:ea typeface="Calibri" panose="020F0502020204030204" pitchFamily="34" charset="0"/>
                <a:cs typeface="Calibri" panose="020F0502020204030204" pitchFamily="34" charset="0"/>
              </a:rPr>
              <a:t>Carbone D P et al. ESMO Open 2025. 10(6). https://doi.org/10.1016/j.esmoop.2025.105123</a:t>
            </a:r>
          </a:p>
        </p:txBody>
      </p:sp>
      <p:sp>
        <p:nvSpPr>
          <p:cNvPr id="6" name="Rectangle 5">
            <a:extLst>
              <a:ext uri="{FF2B5EF4-FFF2-40B4-BE49-F238E27FC236}">
                <a16:creationId xmlns:a16="http://schemas.microsoft.com/office/drawing/2014/main" id="{501258D5-6BBE-53CB-D910-B692C2FD76DD}"/>
              </a:ext>
            </a:extLst>
          </p:cNvPr>
          <p:cNvSpPr/>
          <p:nvPr/>
        </p:nvSpPr>
        <p:spPr>
          <a:xfrm>
            <a:off x="762000" y="4419600"/>
            <a:ext cx="4419600" cy="45719"/>
          </a:xfrm>
          <a:prstGeom prst="rect">
            <a:avLst/>
          </a:prstGeom>
          <a:gradFill>
            <a:gsLst>
              <a:gs pos="0">
                <a:schemeClr val="bg1"/>
              </a:gs>
              <a:gs pos="63000">
                <a:srgbClr val="BE2BBB"/>
              </a:gs>
              <a:gs pos="34000">
                <a:srgbClr val="BE2BBB"/>
              </a:gs>
              <a:gs pos="100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bject 47">
            <a:extLst>
              <a:ext uri="{FF2B5EF4-FFF2-40B4-BE49-F238E27FC236}">
                <a16:creationId xmlns:a16="http://schemas.microsoft.com/office/drawing/2014/main" id="{29610F2B-A855-3C91-6C6F-1BD3AF45C3EB}"/>
              </a:ext>
            </a:extLst>
          </p:cNvPr>
          <p:cNvSpPr txBox="1"/>
          <p:nvPr/>
        </p:nvSpPr>
        <p:spPr>
          <a:xfrm>
            <a:off x="10363200" y="6502479"/>
            <a:ext cx="1578310" cy="105157"/>
          </a:xfrm>
          <a:prstGeom prst="rect">
            <a:avLst/>
          </a:prstGeom>
        </p:spPr>
        <p:txBody>
          <a:bodyPr vert="horz" wrap="square" lIns="0" tIns="12700" rIns="0" bIns="0" rtlCol="0">
            <a:spAutoFit/>
          </a:bodyPr>
          <a:lstStyle/>
          <a:p>
            <a:pPr marL="12700" algn="r">
              <a:lnSpc>
                <a:spcPct val="100000"/>
              </a:lnSpc>
              <a:spcBef>
                <a:spcPts val="100"/>
              </a:spcBef>
            </a:pPr>
            <a:r>
              <a:rPr lang="en-US" sz="600" b="0" i="0" u="none" strike="noStrike" baseline="0" dirty="0">
                <a:solidFill>
                  <a:srgbClr val="6C6D70"/>
                </a:solidFill>
                <a:latin typeface="Calibri" panose="020F0502020204030204" pitchFamily="34" charset="0"/>
              </a:rPr>
              <a:t>7356-NL-2500032</a:t>
            </a:r>
          </a:p>
        </p:txBody>
      </p:sp>
    </p:spTree>
    <p:extLst>
      <p:ext uri="{BB962C8B-B14F-4D97-AF65-F5344CB8AC3E}">
        <p14:creationId xmlns:p14="http://schemas.microsoft.com/office/powerpoint/2010/main" val="390477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30AC-762C-5CEF-E208-15B796D7EB62}"/>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B124954C-57EA-3D61-3B2C-5D8290CAC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8B07454E-30B6-0288-311C-E22D0E0D649B}"/>
              </a:ext>
            </a:extLst>
          </p:cNvPr>
          <p:cNvSpPr txBox="1"/>
          <p:nvPr/>
        </p:nvSpPr>
        <p:spPr>
          <a:xfrm>
            <a:off x="294800" y="5964059"/>
            <a:ext cx="11672570" cy="379591"/>
          </a:xfrm>
          <a:prstGeom prst="rect">
            <a:avLst/>
          </a:prstGeom>
        </p:spPr>
        <p:txBody>
          <a:bodyPr vert="horz" wrap="square" lIns="0" tIns="12700" rIns="0" bIns="0" rtlCol="0">
            <a:spAutoFit/>
          </a:bodyPr>
          <a:lstStyle/>
          <a:p>
            <a:pPr marL="50800" marR="1281430">
              <a:lnSpc>
                <a:spcPct val="100000"/>
              </a:lnSpc>
              <a:spcBef>
                <a:spcPts val="720"/>
              </a:spcBef>
            </a:pPr>
            <a:r>
              <a:rPr lang="en-US" sz="600" baseline="30000" dirty="0" err="1">
                <a:solidFill>
                  <a:srgbClr val="4C4D4F"/>
                </a:solidFill>
                <a:latin typeface="Calibri"/>
                <a:cs typeface="Calibri"/>
              </a:rPr>
              <a:t>a</a:t>
            </a:r>
            <a:r>
              <a:rPr lang="en-US" sz="600" dirty="0" err="1">
                <a:solidFill>
                  <a:srgbClr val="4C4D4F"/>
                </a:solidFill>
                <a:latin typeface="Calibri"/>
                <a:cs typeface="Calibri"/>
              </a:rPr>
              <a:t>Rate</a:t>
            </a:r>
            <a:r>
              <a:rPr lang="en-US" sz="600" dirty="0">
                <a:solidFill>
                  <a:srgbClr val="4C4D4F"/>
                </a:solidFill>
                <a:latin typeface="Calibri"/>
                <a:cs typeface="Calibri"/>
              </a:rPr>
              <a:t> is reported as NA because all patients with continuing response in the chemo arm were censored prior to 72 months.</a:t>
            </a:r>
          </a:p>
          <a:p>
            <a:pPr marL="50800" marR="1281430">
              <a:lnSpc>
                <a:spcPct val="100000"/>
              </a:lnSpc>
              <a:spcBef>
                <a:spcPts val="720"/>
              </a:spcBef>
            </a:pPr>
            <a:r>
              <a:rPr lang="en-US" sz="600" dirty="0">
                <a:solidFill>
                  <a:srgbClr val="4C4D4F"/>
                </a:solidFill>
                <a:latin typeface="Calibri"/>
                <a:cs typeface="Calibri"/>
              </a:rPr>
              <a:t>Chemo: chemotherapy; CI: confidence interval; DOR: duration of response; IPI: ipilimumab; </a:t>
            </a:r>
            <a:r>
              <a:rPr lang="en-US" sz="600" dirty="0" err="1">
                <a:solidFill>
                  <a:srgbClr val="4C4D4F"/>
                </a:solidFill>
                <a:latin typeface="Calibri"/>
                <a:cs typeface="Calibri"/>
              </a:rPr>
              <a:t>mo</a:t>
            </a:r>
            <a:r>
              <a:rPr lang="en-US" sz="600" dirty="0">
                <a:solidFill>
                  <a:srgbClr val="4C4D4F"/>
                </a:solidFill>
                <a:latin typeface="Calibri"/>
                <a:cs typeface="Calibri"/>
              </a:rPr>
              <a:t>: months; n: number of subjects; NA: not available; NIVO: nivolumab; ORR: objective response rate. </a:t>
            </a:r>
            <a:br>
              <a:rPr lang="en-US"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US"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8E6F08F4-54FB-CADC-A7FB-ECAE353B3761}"/>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Objective response rate/duration of response</a:t>
            </a:r>
          </a:p>
        </p:txBody>
      </p:sp>
      <p:sp>
        <p:nvSpPr>
          <p:cNvPr id="14" name="TextBox 13">
            <a:extLst>
              <a:ext uri="{FF2B5EF4-FFF2-40B4-BE49-F238E27FC236}">
                <a16:creationId xmlns:a16="http://schemas.microsoft.com/office/drawing/2014/main" id="{C866D682-B6CE-EF12-C953-E60731EA068B}"/>
              </a:ext>
            </a:extLst>
          </p:cNvPr>
          <p:cNvSpPr txBox="1"/>
          <p:nvPr/>
        </p:nvSpPr>
        <p:spPr>
          <a:xfrm>
            <a:off x="4727023"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all randomized patients</a:t>
            </a:r>
          </a:p>
        </p:txBody>
      </p:sp>
      <p:pic>
        <p:nvPicPr>
          <p:cNvPr id="6" name="Picture 5">
            <a:extLst>
              <a:ext uri="{FF2B5EF4-FFF2-40B4-BE49-F238E27FC236}">
                <a16:creationId xmlns:a16="http://schemas.microsoft.com/office/drawing/2014/main" id="{0D628245-7DC0-4DD3-516A-DBE5059932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355" y="2060165"/>
            <a:ext cx="5243291" cy="2588035"/>
          </a:xfrm>
          <a:prstGeom prst="rect">
            <a:avLst/>
          </a:prstGeom>
          <a:noFill/>
        </p:spPr>
      </p:pic>
    </p:spTree>
    <p:extLst>
      <p:ext uri="{BB962C8B-B14F-4D97-AF65-F5344CB8AC3E}">
        <p14:creationId xmlns:p14="http://schemas.microsoft.com/office/powerpoint/2010/main" val="258597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1A87B-86D4-B21E-56F9-0738A2AB3DE1}"/>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0442CDE3-619E-41C5-0BC4-D4AEFB428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9A01DFEB-4EA0-6A2F-F3BF-BD39DDB663E6}"/>
              </a:ext>
            </a:extLst>
          </p:cNvPr>
          <p:cNvSpPr txBox="1"/>
          <p:nvPr/>
        </p:nvSpPr>
        <p:spPr>
          <a:xfrm>
            <a:off x="294800" y="5964059"/>
            <a:ext cx="11672570" cy="379591"/>
          </a:xfrm>
          <a:prstGeom prst="rect">
            <a:avLst/>
          </a:prstGeom>
        </p:spPr>
        <p:txBody>
          <a:bodyPr vert="horz" wrap="square" lIns="0" tIns="12700" rIns="0" bIns="0" rtlCol="0">
            <a:spAutoFit/>
          </a:bodyPr>
          <a:lstStyle/>
          <a:p>
            <a:pPr marL="50800" marR="1281430">
              <a:lnSpc>
                <a:spcPct val="100000"/>
              </a:lnSpc>
              <a:spcBef>
                <a:spcPts val="720"/>
              </a:spcBef>
            </a:pPr>
            <a:r>
              <a:rPr lang="en-US" sz="600" baseline="30000" dirty="0" err="1">
                <a:solidFill>
                  <a:srgbClr val="4C4D4F"/>
                </a:solidFill>
                <a:latin typeface="Calibri"/>
                <a:cs typeface="Calibri"/>
              </a:rPr>
              <a:t>a</a:t>
            </a:r>
            <a:r>
              <a:rPr lang="en-US" sz="600" dirty="0" err="1">
                <a:solidFill>
                  <a:srgbClr val="4C4D4F"/>
                </a:solidFill>
                <a:latin typeface="Calibri"/>
                <a:cs typeface="Calibri"/>
              </a:rPr>
              <a:t>Rate</a:t>
            </a:r>
            <a:r>
              <a:rPr lang="en-US" sz="600" dirty="0">
                <a:solidFill>
                  <a:srgbClr val="4C4D4F"/>
                </a:solidFill>
                <a:latin typeface="Calibri"/>
                <a:cs typeface="Calibri"/>
              </a:rPr>
              <a:t> is reported as NA because all patients with continuing response in the chemo arm were censored prior to 72 months.</a:t>
            </a:r>
          </a:p>
          <a:p>
            <a:pPr marL="50800" marR="1281430">
              <a:lnSpc>
                <a:spcPct val="100000"/>
              </a:lnSpc>
              <a:spcBef>
                <a:spcPts val="720"/>
              </a:spcBef>
            </a:pPr>
            <a:r>
              <a:rPr lang="en-US" sz="600" dirty="0">
                <a:solidFill>
                  <a:srgbClr val="4C4D4F"/>
                </a:solidFill>
                <a:latin typeface="Calibri"/>
                <a:cs typeface="Calibri"/>
              </a:rPr>
              <a:t>Chemo: chemotherapy; CI: confidence interval; DOR: duration of response; IPI: ipilimumab; </a:t>
            </a:r>
            <a:r>
              <a:rPr lang="en-US" sz="600" dirty="0" err="1">
                <a:solidFill>
                  <a:srgbClr val="4C4D4F"/>
                </a:solidFill>
                <a:latin typeface="Calibri"/>
                <a:cs typeface="Calibri"/>
              </a:rPr>
              <a:t>mo</a:t>
            </a:r>
            <a:r>
              <a:rPr lang="en-US" sz="600" dirty="0">
                <a:solidFill>
                  <a:srgbClr val="4C4D4F"/>
                </a:solidFill>
                <a:latin typeface="Calibri"/>
                <a:cs typeface="Calibri"/>
              </a:rPr>
              <a:t>: months; n: number of subjects; NA: not available; NIVO: nivolumab; ORR: objective response rate; PD-L1: programmed death ligand 1.</a:t>
            </a:r>
            <a:br>
              <a:rPr lang="en-US"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US"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615BF64D-F5E8-4A31-1C4B-2C9340A99F11}"/>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Objective response rate/duration of response</a:t>
            </a:r>
          </a:p>
        </p:txBody>
      </p:sp>
      <p:sp>
        <p:nvSpPr>
          <p:cNvPr id="14" name="TextBox 13">
            <a:extLst>
              <a:ext uri="{FF2B5EF4-FFF2-40B4-BE49-F238E27FC236}">
                <a16:creationId xmlns:a16="http://schemas.microsoft.com/office/drawing/2014/main" id="{C42624B2-3165-DF65-6F5B-6B0CAA77485B}"/>
              </a:ext>
            </a:extLst>
          </p:cNvPr>
          <p:cNvSpPr txBox="1"/>
          <p:nvPr/>
        </p:nvSpPr>
        <p:spPr>
          <a:xfrm>
            <a:off x="1989551"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&lt;1%</a:t>
            </a:r>
          </a:p>
        </p:txBody>
      </p:sp>
      <p:sp>
        <p:nvSpPr>
          <p:cNvPr id="7" name="TextBox 6">
            <a:extLst>
              <a:ext uri="{FF2B5EF4-FFF2-40B4-BE49-F238E27FC236}">
                <a16:creationId xmlns:a16="http://schemas.microsoft.com/office/drawing/2014/main" id="{CAF0A0C7-FF3A-DFE6-AE40-E4BCDF2E6FC3}"/>
              </a:ext>
            </a:extLst>
          </p:cNvPr>
          <p:cNvSpPr txBox="1"/>
          <p:nvPr/>
        </p:nvSpPr>
        <p:spPr>
          <a:xfrm>
            <a:off x="7422332"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≥1%</a:t>
            </a:r>
          </a:p>
        </p:txBody>
      </p:sp>
      <p:pic>
        <p:nvPicPr>
          <p:cNvPr id="8" name="Picture 7">
            <a:extLst>
              <a:ext uri="{FF2B5EF4-FFF2-40B4-BE49-F238E27FC236}">
                <a16:creationId xmlns:a16="http://schemas.microsoft.com/office/drawing/2014/main" id="{639B65C7-A9C7-21B9-4CF1-78AA5EBBB7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62" y="2085573"/>
            <a:ext cx="5145332" cy="2566069"/>
          </a:xfrm>
          <a:prstGeom prst="rect">
            <a:avLst/>
          </a:prstGeom>
          <a:noFill/>
        </p:spPr>
      </p:pic>
      <p:pic>
        <p:nvPicPr>
          <p:cNvPr id="9" name="Picture 8">
            <a:extLst>
              <a:ext uri="{FF2B5EF4-FFF2-40B4-BE49-F238E27FC236}">
                <a16:creationId xmlns:a16="http://schemas.microsoft.com/office/drawing/2014/main" id="{5D1469E8-D609-343C-230E-50972213DC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612" y="2085574"/>
            <a:ext cx="5033395" cy="2541972"/>
          </a:xfrm>
          <a:prstGeom prst="rect">
            <a:avLst/>
          </a:prstGeom>
          <a:noFill/>
        </p:spPr>
      </p:pic>
    </p:spTree>
    <p:extLst>
      <p:ext uri="{BB962C8B-B14F-4D97-AF65-F5344CB8AC3E}">
        <p14:creationId xmlns:p14="http://schemas.microsoft.com/office/powerpoint/2010/main" val="300149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F0EAB-335A-24CD-8202-31A971DACEBA}"/>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1497E757-85BE-EBF1-3EBD-7247A825E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864820BC-45BF-D537-07E5-7D5E0EEE37DC}"/>
              </a:ext>
            </a:extLst>
          </p:cNvPr>
          <p:cNvSpPr txBox="1"/>
          <p:nvPr/>
        </p:nvSpPr>
        <p:spPr>
          <a:xfrm>
            <a:off x="294800" y="5964059"/>
            <a:ext cx="11672570" cy="379591"/>
          </a:xfrm>
          <a:prstGeom prst="rect">
            <a:avLst/>
          </a:prstGeom>
        </p:spPr>
        <p:txBody>
          <a:bodyPr vert="horz" wrap="square" lIns="0" tIns="12700" rIns="0" bIns="0" rtlCol="0">
            <a:spAutoFit/>
          </a:bodyPr>
          <a:lstStyle/>
          <a:p>
            <a:pPr marL="50800" marR="1281430">
              <a:lnSpc>
                <a:spcPct val="100000"/>
              </a:lnSpc>
              <a:spcBef>
                <a:spcPts val="720"/>
              </a:spcBef>
            </a:pPr>
            <a:r>
              <a:rPr lang="en-US" sz="600" baseline="30000" dirty="0" err="1">
                <a:solidFill>
                  <a:srgbClr val="4C4D4F"/>
                </a:solidFill>
                <a:latin typeface="Calibri"/>
                <a:cs typeface="Calibri"/>
              </a:rPr>
              <a:t>a</a:t>
            </a:r>
            <a:r>
              <a:rPr lang="en-US" sz="600" dirty="0" err="1">
                <a:solidFill>
                  <a:srgbClr val="4C4D4F"/>
                </a:solidFill>
                <a:latin typeface="Calibri"/>
                <a:cs typeface="Calibri"/>
              </a:rPr>
              <a:t>Rate</a:t>
            </a:r>
            <a:r>
              <a:rPr lang="en-US" sz="600" dirty="0">
                <a:solidFill>
                  <a:srgbClr val="4C4D4F"/>
                </a:solidFill>
                <a:latin typeface="Calibri"/>
                <a:cs typeface="Calibri"/>
              </a:rPr>
              <a:t> is reported as NA because all patients with continuing response in the chemo arm were censored prior to 72 months.</a:t>
            </a:r>
          </a:p>
          <a:p>
            <a:pPr marL="50800" marR="1281430">
              <a:lnSpc>
                <a:spcPct val="100000"/>
              </a:lnSpc>
              <a:spcBef>
                <a:spcPts val="720"/>
              </a:spcBef>
            </a:pPr>
            <a:r>
              <a:rPr lang="en-US" sz="600" dirty="0">
                <a:solidFill>
                  <a:srgbClr val="4C4D4F"/>
                </a:solidFill>
                <a:latin typeface="Calibri"/>
                <a:cs typeface="Calibri"/>
              </a:rPr>
              <a:t>Chemo: chemotherapy; CI: confidence interval; DOR: duration of response; IPI: ipilimumab; </a:t>
            </a:r>
            <a:r>
              <a:rPr lang="en-US" sz="600" dirty="0" err="1">
                <a:solidFill>
                  <a:srgbClr val="4C4D4F"/>
                </a:solidFill>
                <a:latin typeface="Calibri"/>
                <a:cs typeface="Calibri"/>
              </a:rPr>
              <a:t>mo</a:t>
            </a:r>
            <a:r>
              <a:rPr lang="en-US" sz="600" dirty="0">
                <a:solidFill>
                  <a:srgbClr val="4C4D4F"/>
                </a:solidFill>
                <a:latin typeface="Calibri"/>
                <a:cs typeface="Calibri"/>
              </a:rPr>
              <a:t>: months; n: number of subjects; NA: not available; NIVO: nivolumab; NSQ: non-squamous; ORR: objective response rate; SQ: squamous.</a:t>
            </a:r>
            <a:br>
              <a:rPr lang="en-US"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US"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AAA72A00-0D48-BF6C-3751-4E181CAC6CD8}"/>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Objective response rate/duration of response</a:t>
            </a:r>
          </a:p>
        </p:txBody>
      </p:sp>
      <p:sp>
        <p:nvSpPr>
          <p:cNvPr id="14" name="TextBox 13">
            <a:extLst>
              <a:ext uri="{FF2B5EF4-FFF2-40B4-BE49-F238E27FC236}">
                <a16:creationId xmlns:a16="http://schemas.microsoft.com/office/drawing/2014/main" id="{50232832-A6B9-0A48-AE5C-E4D881A2B8A0}"/>
              </a:ext>
            </a:extLst>
          </p:cNvPr>
          <p:cNvSpPr txBox="1"/>
          <p:nvPr/>
        </p:nvSpPr>
        <p:spPr>
          <a:xfrm>
            <a:off x="2086223"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7" name="TextBox 6">
            <a:extLst>
              <a:ext uri="{FF2B5EF4-FFF2-40B4-BE49-F238E27FC236}">
                <a16:creationId xmlns:a16="http://schemas.microsoft.com/office/drawing/2014/main" id="{ECA91C57-62E9-ECCB-3BA1-088C5FC5D36C}"/>
              </a:ext>
            </a:extLst>
          </p:cNvPr>
          <p:cNvSpPr txBox="1"/>
          <p:nvPr/>
        </p:nvSpPr>
        <p:spPr>
          <a:xfrm>
            <a:off x="7473011"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6" name="Picture 5">
            <a:extLst>
              <a:ext uri="{FF2B5EF4-FFF2-40B4-BE49-F238E27FC236}">
                <a16:creationId xmlns:a16="http://schemas.microsoft.com/office/drawing/2014/main" id="{9BAEAF15-A4CB-4AF9-7E1D-6BF296BD36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07943"/>
            <a:ext cx="5081601" cy="2540258"/>
          </a:xfrm>
          <a:prstGeom prst="rect">
            <a:avLst/>
          </a:prstGeom>
          <a:noFill/>
        </p:spPr>
      </p:pic>
      <p:pic>
        <p:nvPicPr>
          <p:cNvPr id="10" name="Picture 9">
            <a:extLst>
              <a:ext uri="{FF2B5EF4-FFF2-40B4-BE49-F238E27FC236}">
                <a16:creationId xmlns:a16="http://schemas.microsoft.com/office/drawing/2014/main" id="{E3F3ED5A-9C2D-9A8D-1A40-C23D932222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176" y="2107942"/>
            <a:ext cx="5023624" cy="2540258"/>
          </a:xfrm>
          <a:prstGeom prst="rect">
            <a:avLst/>
          </a:prstGeom>
          <a:noFill/>
        </p:spPr>
      </p:pic>
    </p:spTree>
    <p:extLst>
      <p:ext uri="{BB962C8B-B14F-4D97-AF65-F5344CB8AC3E}">
        <p14:creationId xmlns:p14="http://schemas.microsoft.com/office/powerpoint/2010/main" val="239411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8">
            <a:extLst>
              <a:ext uri="{FF2B5EF4-FFF2-40B4-BE49-F238E27FC236}">
                <a16:creationId xmlns:a16="http://schemas.microsoft.com/office/drawing/2014/main" id="{3BD40BA1-AF17-7127-162D-B9B77CC03319}"/>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Safety summary </a:t>
            </a:r>
          </a:p>
        </p:txBody>
      </p:sp>
      <p:pic>
        <p:nvPicPr>
          <p:cNvPr id="3" name="Image 6">
            <a:extLst>
              <a:ext uri="{FF2B5EF4-FFF2-40B4-BE49-F238E27FC236}">
                <a16:creationId xmlns:a16="http://schemas.microsoft.com/office/drawing/2014/main" id="{3549738E-43A7-F43F-8DB5-FDA2ECA52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2731"/>
            <a:ext cx="12192000" cy="4469870"/>
          </a:xfrm>
          <a:prstGeom prst="rect">
            <a:avLst/>
          </a:prstGeom>
        </p:spPr>
      </p:pic>
      <p:sp>
        <p:nvSpPr>
          <p:cNvPr id="6" name="TextBox 5">
            <a:extLst>
              <a:ext uri="{FF2B5EF4-FFF2-40B4-BE49-F238E27FC236}">
                <a16:creationId xmlns:a16="http://schemas.microsoft.com/office/drawing/2014/main" id="{035614DF-94B6-D57F-B831-7880C72B4AA1}"/>
              </a:ext>
            </a:extLst>
          </p:cNvPr>
          <p:cNvSpPr txBox="1"/>
          <p:nvPr>
            <p:custDataLst>
              <p:tags r:id="rId1"/>
            </p:custDataLst>
          </p:nvPr>
        </p:nvSpPr>
        <p:spPr>
          <a:xfrm>
            <a:off x="378362" y="6091535"/>
            <a:ext cx="11084768" cy="461665"/>
          </a:xfrm>
          <a:prstGeom prst="rect">
            <a:avLst/>
          </a:prstGeom>
          <a:noFill/>
        </p:spPr>
        <p:txBody>
          <a:bodyPr vert="horz" wrap="square" lIns="0" tIns="0" rIns="0" bIns="0" rtlCol="0" anchor="b" anchorCtr="0">
            <a:spAutoFit/>
          </a:bodyPr>
          <a:lstStyle/>
          <a:p>
            <a:r>
              <a:rPr lang="en-GB" sz="600" baseline="30000" dirty="0" err="1">
                <a:solidFill>
                  <a:srgbClr val="4C4D4F"/>
                </a:solidFill>
              </a:rPr>
              <a:t>a</a:t>
            </a:r>
            <a:r>
              <a:rPr lang="en-GB" sz="600" dirty="0" err="1">
                <a:solidFill>
                  <a:srgbClr val="4C4D4F"/>
                </a:solidFill>
              </a:rPr>
              <a:t>Includes</a:t>
            </a:r>
            <a:r>
              <a:rPr lang="en-GB" sz="600" dirty="0">
                <a:solidFill>
                  <a:srgbClr val="4C4D4F"/>
                </a:solidFill>
              </a:rPr>
              <a:t> events reported between the first dose and 30 days after the last dose of study drug. </a:t>
            </a:r>
            <a:r>
              <a:rPr lang="en-GB" sz="600" baseline="30000" dirty="0" err="1">
                <a:solidFill>
                  <a:srgbClr val="4C4D4F"/>
                </a:solidFill>
              </a:rPr>
              <a:t>b</a:t>
            </a:r>
            <a:r>
              <a:rPr lang="en-GB" sz="600" dirty="0" err="1">
                <a:solidFill>
                  <a:srgbClr val="4C4D4F"/>
                </a:solidFill>
              </a:rPr>
              <a:t>Includes</a:t>
            </a:r>
            <a:r>
              <a:rPr lang="en-GB" sz="600" dirty="0">
                <a:solidFill>
                  <a:srgbClr val="4C4D4F"/>
                </a:solidFill>
              </a:rPr>
              <a:t> events reported after the first dose of study drug. </a:t>
            </a:r>
            <a:r>
              <a:rPr lang="en-GB" sz="600" baseline="30000" dirty="0" err="1">
                <a:solidFill>
                  <a:srgbClr val="4C4D4F"/>
                </a:solidFill>
              </a:rPr>
              <a:t>c</a:t>
            </a:r>
            <a:r>
              <a:rPr lang="en-GB" sz="600" dirty="0" err="1">
                <a:solidFill>
                  <a:srgbClr val="4C4D4F"/>
                </a:solidFill>
              </a:rPr>
              <a:t>Due</a:t>
            </a:r>
            <a:r>
              <a:rPr lang="en-GB" sz="600" dirty="0">
                <a:solidFill>
                  <a:srgbClr val="4C4D4F"/>
                </a:solidFill>
              </a:rPr>
              <a:t> to </a:t>
            </a:r>
            <a:r>
              <a:rPr lang="en-GB" sz="600" dirty="0" err="1">
                <a:solidFill>
                  <a:srgbClr val="4C4D4F"/>
                </a:solidFill>
              </a:rPr>
              <a:t>diarrhea</a:t>
            </a:r>
            <a:r>
              <a:rPr lang="en-GB" sz="600" dirty="0">
                <a:solidFill>
                  <a:srgbClr val="4C4D4F"/>
                </a:solidFill>
              </a:rPr>
              <a:t> (n = 2) and acute kidney injury, thrombocytopenia, pneumonitis, hepatic toxicity, hepatitis, </a:t>
            </a:r>
            <a:br>
              <a:rPr lang="en-GB" sz="600" dirty="0">
                <a:solidFill>
                  <a:srgbClr val="4C4D4F"/>
                </a:solidFill>
              </a:rPr>
            </a:br>
            <a:r>
              <a:rPr lang="en-GB" sz="600" dirty="0">
                <a:solidFill>
                  <a:srgbClr val="4C4D4F"/>
                </a:solidFill>
              </a:rPr>
              <a:t>and sepsis (n = 1 each). </a:t>
            </a:r>
            <a:r>
              <a:rPr lang="en-GB" sz="600" baseline="30000" dirty="0" err="1">
                <a:solidFill>
                  <a:srgbClr val="4C4D4F"/>
                </a:solidFill>
              </a:rPr>
              <a:t>d</a:t>
            </a:r>
            <a:r>
              <a:rPr lang="en-GB" sz="600" dirty="0" err="1">
                <a:solidFill>
                  <a:srgbClr val="4C4D4F"/>
                </a:solidFill>
              </a:rPr>
              <a:t>Due</a:t>
            </a:r>
            <a:r>
              <a:rPr lang="en-GB" sz="600" dirty="0">
                <a:solidFill>
                  <a:srgbClr val="4C4D4F"/>
                </a:solidFill>
              </a:rPr>
              <a:t> to sepsis, </a:t>
            </a:r>
            <a:r>
              <a:rPr lang="en-GB" sz="600" dirty="0" err="1">
                <a:solidFill>
                  <a:srgbClr val="4C4D4F"/>
                </a:solidFill>
              </a:rPr>
              <a:t>anemia</a:t>
            </a:r>
            <a:r>
              <a:rPr lang="en-GB" sz="600" dirty="0">
                <a:solidFill>
                  <a:srgbClr val="4C4D4F"/>
                </a:solidFill>
              </a:rPr>
              <a:t>, pancytopenia, respiratory failure, pulmonary sepsis, and febrile neutropenia (n = 1 each).</a:t>
            </a:r>
          </a:p>
          <a:p>
            <a:endParaRPr lang="en-GB" sz="600" dirty="0">
              <a:solidFill>
                <a:srgbClr val="4C4D4F"/>
              </a:solidFill>
            </a:endParaRPr>
          </a:p>
          <a:p>
            <a:r>
              <a:rPr lang="en-GB" sz="600" dirty="0">
                <a:solidFill>
                  <a:srgbClr val="4C4D4F"/>
                </a:solidFill>
              </a:rPr>
              <a:t>AE: adverse events; Chemo: chemotherapy; IPI: ipilimumab; n: number of subjects; NIVO: nivolumab; SAEs: serious adverse events; TRAEs: treatment-related adverse events. </a:t>
            </a:r>
          </a:p>
          <a:p>
            <a:r>
              <a:rPr lang="fr-FR" sz="600" dirty="0">
                <a:solidFill>
                  <a:srgbClr val="4C4D4F"/>
                </a:solidFill>
              </a:rPr>
              <a:t>Carbone D P et al. ESMO 2025. 10(6). </a:t>
            </a:r>
            <a:r>
              <a:rPr lang="fr-FR" sz="600" dirty="0">
                <a:solidFill>
                  <a:srgbClr val="4C4D4F"/>
                </a:solidFill>
                <a:hlinkClick r:id="rId4">
                  <a:extLst>
                    <a:ext uri="{A12FA001-AC4F-418D-AE19-62706E023703}">
                      <ahyp:hlinkClr xmlns:ahyp="http://schemas.microsoft.com/office/drawing/2018/hyperlinkcolor" val="tx"/>
                    </a:ext>
                  </a:extLst>
                </a:hlinkClick>
              </a:rPr>
              <a:t>https://doi.org/10.1016/j.esmoop.2025.105123</a:t>
            </a:r>
            <a:r>
              <a:rPr lang="fr-FR" sz="600" dirty="0">
                <a:solidFill>
                  <a:srgbClr val="4C4D4F"/>
                </a:solidFill>
              </a:rPr>
              <a:t> </a:t>
            </a:r>
            <a:r>
              <a:rPr lang="fr-FR" sz="600" dirty="0" err="1">
                <a:solidFill>
                  <a:srgbClr val="4C4D4F"/>
                </a:solidFill>
              </a:rPr>
              <a:t>Supplementary</a:t>
            </a:r>
            <a:r>
              <a:rPr lang="fr-FR" sz="600" dirty="0">
                <a:solidFill>
                  <a:srgbClr val="4C4D4F"/>
                </a:solidFill>
              </a:rPr>
              <a:t> </a:t>
            </a:r>
            <a:r>
              <a:rPr lang="fr-FR" sz="600" dirty="0" err="1">
                <a:solidFill>
                  <a:srgbClr val="4C4D4F"/>
                </a:solidFill>
              </a:rPr>
              <a:t>appendix</a:t>
            </a:r>
            <a:r>
              <a:rPr lang="fr-FR" sz="600" dirty="0">
                <a:solidFill>
                  <a:srgbClr val="4C4D4F"/>
                </a:solidFill>
              </a:rPr>
              <a:t>.</a:t>
            </a:r>
          </a:p>
        </p:txBody>
      </p:sp>
      <p:graphicFrame>
        <p:nvGraphicFramePr>
          <p:cNvPr id="5" name="Table 4">
            <a:extLst>
              <a:ext uri="{FF2B5EF4-FFF2-40B4-BE49-F238E27FC236}">
                <a16:creationId xmlns:a16="http://schemas.microsoft.com/office/drawing/2014/main" id="{2722BDB9-D02D-B06D-3787-291230C12837}"/>
              </a:ext>
            </a:extLst>
          </p:cNvPr>
          <p:cNvGraphicFramePr>
            <a:graphicFrameLocks noGrp="1"/>
          </p:cNvGraphicFramePr>
          <p:nvPr>
            <p:extLst>
              <p:ext uri="{D42A27DB-BD31-4B8C-83A1-F6EECF244321}">
                <p14:modId xmlns:p14="http://schemas.microsoft.com/office/powerpoint/2010/main" val="1495439028"/>
              </p:ext>
            </p:extLst>
          </p:nvPr>
        </p:nvGraphicFramePr>
        <p:xfrm>
          <a:off x="565500" y="1481846"/>
          <a:ext cx="10788300" cy="3263421"/>
        </p:xfrm>
        <a:graphic>
          <a:graphicData uri="http://schemas.openxmlformats.org/drawingml/2006/table">
            <a:tbl>
              <a:tblPr firstRow="1" bandRow="1">
                <a:tableStyleId>{7E9639D4-E3E2-4D34-9284-5A2195B3D0D7}</a:tableStyleId>
              </a:tblPr>
              <a:tblGrid>
                <a:gridCol w="3344460">
                  <a:extLst>
                    <a:ext uri="{9D8B030D-6E8A-4147-A177-3AD203B41FA5}">
                      <a16:colId xmlns:a16="http://schemas.microsoft.com/office/drawing/2014/main" val="1277152451"/>
                    </a:ext>
                  </a:extLst>
                </a:gridCol>
                <a:gridCol w="1860960">
                  <a:extLst>
                    <a:ext uri="{9D8B030D-6E8A-4147-A177-3AD203B41FA5}">
                      <a16:colId xmlns:a16="http://schemas.microsoft.com/office/drawing/2014/main" val="1480487374"/>
                    </a:ext>
                  </a:extLst>
                </a:gridCol>
                <a:gridCol w="1860960">
                  <a:extLst>
                    <a:ext uri="{9D8B030D-6E8A-4147-A177-3AD203B41FA5}">
                      <a16:colId xmlns:a16="http://schemas.microsoft.com/office/drawing/2014/main" val="3659243052"/>
                    </a:ext>
                  </a:extLst>
                </a:gridCol>
                <a:gridCol w="1860960">
                  <a:extLst>
                    <a:ext uri="{9D8B030D-6E8A-4147-A177-3AD203B41FA5}">
                      <a16:colId xmlns:a16="http://schemas.microsoft.com/office/drawing/2014/main" val="2963022824"/>
                    </a:ext>
                  </a:extLst>
                </a:gridCol>
                <a:gridCol w="1860960">
                  <a:extLst>
                    <a:ext uri="{9D8B030D-6E8A-4147-A177-3AD203B41FA5}">
                      <a16:colId xmlns:a16="http://schemas.microsoft.com/office/drawing/2014/main" val="1072408111"/>
                    </a:ext>
                  </a:extLst>
                </a:gridCol>
              </a:tblGrid>
              <a:tr h="577838">
                <a:tc rowSpan="2">
                  <a:txBody>
                    <a:bodyPr/>
                    <a:lstStyle/>
                    <a:p>
                      <a:endParaRPr lang="en-US" sz="900" kern="1200" dirty="0">
                        <a:solidFill>
                          <a:schemeClr val="tx1"/>
                        </a:solidFill>
                        <a:latin typeface="+mj-lt"/>
                        <a:ea typeface="+mn-ea"/>
                        <a:cs typeface="+mn-cs"/>
                      </a:endParaRPr>
                    </a:p>
                  </a:txBody>
                  <a:tcPr marL="86461" marR="86461" marT="43230" marB="4323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1" cap="none" baseline="0" dirty="0">
                          <a:solidFill>
                            <a:schemeClr val="bg1"/>
                          </a:solidFill>
                          <a:latin typeface="+mj-lt"/>
                        </a:rPr>
                        <a:t>NIVO + IPI + chemo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1" cap="none" baseline="0" dirty="0">
                          <a:solidFill>
                            <a:schemeClr val="bg1"/>
                          </a:solidFill>
                          <a:latin typeface="+mj-lt"/>
                        </a:rPr>
                        <a:t>(n = 358)</a:t>
                      </a:r>
                    </a:p>
                  </a:txBody>
                  <a:tcPr marL="86461" marR="86461" marT="43230" marB="43230" anchor="ctr">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9545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cap="none" baseline="0" dirty="0">
                          <a:solidFill>
                            <a:schemeClr val="bg1"/>
                          </a:solidFill>
                          <a:latin typeface="+mj-lt"/>
                        </a:rPr>
                        <a:t>Chemo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cap="none" baseline="0" dirty="0">
                          <a:solidFill>
                            <a:schemeClr val="bg1"/>
                          </a:solidFill>
                          <a:latin typeface="+mj-lt"/>
                        </a:rPr>
                        <a:t>(n = 349)</a:t>
                      </a:r>
                    </a:p>
                  </a:txBody>
                  <a:tcPr marL="83207" marR="83207" marT="41603" marB="41603"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cap="none" baseline="0" dirty="0">
                        <a:solidFill>
                          <a:schemeClr val="bg1"/>
                        </a:solidFill>
                        <a:latin typeface="+mj-lt"/>
                      </a:endParaRPr>
                    </a:p>
                  </a:txBody>
                  <a:tcPr marL="83207" marR="83207" marT="41603" marB="41603"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361573">
                <a:tc vMerge="1">
                  <a:txBody>
                    <a:bodyPr/>
                    <a:lstStyle/>
                    <a:p>
                      <a:endParaRPr lang="en-US"/>
                    </a:p>
                  </a:txBody>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en-US" sz="1000" b="1" kern="1200" cap="none" baseline="0" dirty="0">
                          <a:solidFill>
                            <a:schemeClr val="bg1"/>
                          </a:solidFill>
                          <a:latin typeface="+mj-lt"/>
                          <a:ea typeface="+mn-ea"/>
                          <a:cs typeface="+mn-cs"/>
                        </a:rPr>
                        <a:t>Any grade</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en-US" altLang="zh-CN" sz="1000" b="1" kern="1200" cap="none" baseline="0" dirty="0">
                          <a:solidFill>
                            <a:schemeClr val="bg1"/>
                          </a:solidFill>
                          <a:latin typeface="+mj-lt"/>
                          <a:ea typeface="+mn-ea"/>
                          <a:cs typeface="+mn-cs"/>
                        </a:rPr>
                        <a:t>Grade 3–4</a:t>
                      </a:r>
                    </a:p>
                  </a:txBody>
                  <a:tcPr marL="75995" marR="75995" marT="37998" marB="3799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en-US" sz="1000" b="1" kern="1200" cap="none" baseline="0" dirty="0">
                          <a:solidFill>
                            <a:schemeClr val="bg1"/>
                          </a:solidFill>
                          <a:latin typeface="+mj-lt"/>
                          <a:ea typeface="+mn-ea"/>
                          <a:cs typeface="+mn-cs"/>
                        </a:rPr>
                        <a:t>Any grade</a:t>
                      </a:r>
                    </a:p>
                  </a:txBody>
                  <a:tcPr marL="75995" marR="75995" marT="37998" marB="3799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a:txBody>
                    <a:bodyPr/>
                    <a:lstStyle/>
                    <a:p>
                      <a:pPr algn="ctr">
                        <a:buNone/>
                      </a:pPr>
                      <a:r>
                        <a:rPr lang="en-IN" sz="900" b="1" dirty="0">
                          <a:solidFill>
                            <a:schemeClr val="bg1"/>
                          </a:solidFill>
                          <a:effectLst/>
                          <a:latin typeface="+mj-lt"/>
                        </a:rPr>
                        <a:t>Grade 3–4</a:t>
                      </a:r>
                      <a:endParaRPr lang="en-IN" sz="900" dirty="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518714107"/>
                  </a:ext>
                </a:extLst>
              </a:tr>
              <a:tr h="38733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900" kern="1200" dirty="0">
                          <a:solidFill>
                            <a:srgbClr val="433F3F"/>
                          </a:solidFill>
                          <a:latin typeface="+mn-lt"/>
                          <a:ea typeface="+mn-ea"/>
                          <a:cs typeface="+mn-cs"/>
                        </a:rPr>
                        <a:t>All </a:t>
                      </a:r>
                      <a:r>
                        <a:rPr lang="en-US" sz="900" kern="1200" dirty="0" err="1">
                          <a:solidFill>
                            <a:srgbClr val="433F3F"/>
                          </a:solidFill>
                          <a:latin typeface="+mn-lt"/>
                          <a:ea typeface="+mn-ea"/>
                          <a:cs typeface="+mn-cs"/>
                        </a:rPr>
                        <a:t>AEs,</a:t>
                      </a:r>
                      <a:r>
                        <a:rPr lang="en-US" sz="900" kern="1200" baseline="30000" dirty="0" err="1">
                          <a:solidFill>
                            <a:srgbClr val="433F3F"/>
                          </a:solidFill>
                          <a:latin typeface="+mn-lt"/>
                          <a:ea typeface="+mn-ea"/>
                          <a:cs typeface="+mn-cs"/>
                        </a:rPr>
                        <a:t>a</a:t>
                      </a:r>
                      <a:r>
                        <a:rPr lang="en-US" sz="900" kern="1200" dirty="0">
                          <a:solidFill>
                            <a:srgbClr val="433F3F"/>
                          </a:solidFill>
                          <a:latin typeface="+mn-lt"/>
                          <a:ea typeface="+mn-ea"/>
                          <a:cs typeface="+mn-cs"/>
                        </a:rPr>
                        <a:t> n (%)</a:t>
                      </a:r>
                    </a:p>
                  </a:txBody>
                  <a:tcPr marL="7916" marR="7916" marT="7916" marB="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marL="0" lvl="0" algn="ctr" defTabSz="914400" rtl="0" eaLnBrk="1" fontAlgn="t" latinLnBrk="0" hangingPunct="1"/>
                      <a:r>
                        <a:rPr lang="en-US" sz="900" b="0" i="0" kern="1200" dirty="0">
                          <a:solidFill>
                            <a:srgbClr val="433F3F"/>
                          </a:solidFill>
                          <a:effectLst/>
                          <a:latin typeface="+mj-lt"/>
                          <a:ea typeface="+mn-ea"/>
                          <a:cs typeface="+mn-cs"/>
                        </a:rPr>
                        <a:t>356 (99)</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b="0" i="0" kern="1200" dirty="0">
                          <a:solidFill>
                            <a:srgbClr val="433F3F"/>
                          </a:solidFill>
                          <a:effectLst/>
                          <a:latin typeface="+mj-lt"/>
                          <a:ea typeface="+mn-ea"/>
                          <a:cs typeface="+mn-cs"/>
                        </a:rPr>
                        <a:t>250 (70)</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b="0" i="0" kern="1200" dirty="0">
                          <a:solidFill>
                            <a:srgbClr val="433F3F"/>
                          </a:solidFill>
                          <a:effectLst/>
                          <a:latin typeface="+mj-lt"/>
                          <a:ea typeface="+mn-ea"/>
                          <a:cs typeface="+mn-cs"/>
                        </a:rPr>
                        <a:t>342 (98)</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buNone/>
                      </a:pPr>
                      <a:r>
                        <a:rPr lang="en-IN" sz="900" dirty="0">
                          <a:effectLst/>
                          <a:latin typeface="+mj-lt"/>
                        </a:rPr>
                        <a:t>189 (54)</a:t>
                      </a:r>
                    </a:p>
                  </a:txBody>
                  <a:tcPr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387335">
                <a:tc>
                  <a:txBody>
                    <a:bodyPr/>
                    <a:lstStyle/>
                    <a:p>
                      <a:pPr marL="0" algn="l" defTabSz="914400" rtl="0" eaLnBrk="1" fontAlgn="t" latinLnBrk="0" hangingPunct="1"/>
                      <a:r>
                        <a:rPr lang="en-US" sz="900" b="0" kern="1200" dirty="0" err="1">
                          <a:solidFill>
                            <a:srgbClr val="433F3F"/>
                          </a:solidFill>
                          <a:latin typeface="+mj-lt"/>
                        </a:rPr>
                        <a:t>TRAEs,</a:t>
                      </a:r>
                      <a:r>
                        <a:rPr lang="en-US" sz="900" kern="1200" baseline="30000" dirty="0" err="1">
                          <a:solidFill>
                            <a:srgbClr val="433F3F"/>
                          </a:solidFill>
                          <a:latin typeface="+mn-lt"/>
                          <a:ea typeface="+mn-ea"/>
                          <a:cs typeface="+mn-cs"/>
                        </a:rPr>
                        <a:t>a</a:t>
                      </a:r>
                      <a:r>
                        <a:rPr lang="en-US" sz="900" b="0" kern="1200" dirty="0">
                          <a:solidFill>
                            <a:srgbClr val="433F3F"/>
                          </a:solidFill>
                          <a:latin typeface="+mj-lt"/>
                        </a:rPr>
                        <a:t> n (%)</a:t>
                      </a:r>
                    </a:p>
                  </a:txBody>
                  <a:tcPr marL="7916" marR="7916" marT="7916" marB="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marL="0" lvl="0" algn="ctr" defTabSz="914400" rtl="0" eaLnBrk="1" fontAlgn="t" latinLnBrk="0" hangingPunct="1"/>
                      <a:r>
                        <a:rPr lang="en-US" sz="900" b="0" i="0" kern="1200" dirty="0">
                          <a:solidFill>
                            <a:srgbClr val="433F3F"/>
                          </a:solidFill>
                          <a:effectLst/>
                          <a:latin typeface="+mj-lt"/>
                          <a:ea typeface="+mn-ea"/>
                          <a:cs typeface="+mn-cs"/>
                        </a:rPr>
                        <a:t>328 (92)</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b="0" i="0" kern="1200" dirty="0">
                          <a:solidFill>
                            <a:srgbClr val="433F3F"/>
                          </a:solidFill>
                          <a:effectLst/>
                          <a:latin typeface="+mj-lt"/>
                          <a:ea typeface="+mn-ea"/>
                          <a:cs typeface="+mn-cs"/>
                        </a:rPr>
                        <a:t>172 (48)</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b="0" i="0" kern="1200" dirty="0">
                          <a:solidFill>
                            <a:srgbClr val="433F3F"/>
                          </a:solidFill>
                          <a:effectLst/>
                          <a:latin typeface="+mj-lt"/>
                          <a:ea typeface="+mn-ea"/>
                          <a:cs typeface="+mn-cs"/>
                        </a:rPr>
                        <a:t>306 (88)</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buNone/>
                      </a:pPr>
                      <a:r>
                        <a:rPr lang="en-IN" sz="900" dirty="0">
                          <a:effectLst/>
                          <a:latin typeface="+mj-lt"/>
                        </a:rPr>
                        <a:t>133 (38)</a:t>
                      </a:r>
                    </a:p>
                  </a:txBody>
                  <a:tcPr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r h="387335">
                <a:tc>
                  <a:txBody>
                    <a:bodyPr/>
                    <a:lstStyle/>
                    <a:p>
                      <a:pPr marL="0" algn="l" defTabSz="914400" rtl="0" eaLnBrk="1" fontAlgn="t" latinLnBrk="0" hangingPunct="1"/>
                      <a:r>
                        <a:rPr lang="en-US" sz="900" b="0" kern="1200" dirty="0">
                          <a:solidFill>
                            <a:srgbClr val="433F3F"/>
                          </a:solidFill>
                          <a:latin typeface="+mj-lt"/>
                        </a:rPr>
                        <a:t>All AEs leading to </a:t>
                      </a:r>
                      <a:r>
                        <a:rPr lang="en-US" sz="900" b="0" kern="1200" dirty="0" err="1">
                          <a:solidFill>
                            <a:srgbClr val="433F3F"/>
                          </a:solidFill>
                          <a:latin typeface="+mj-lt"/>
                        </a:rPr>
                        <a:t>discontinuation,</a:t>
                      </a:r>
                      <a:r>
                        <a:rPr lang="en-US" sz="900" b="0" kern="1200" baseline="30000" dirty="0" err="1">
                          <a:solidFill>
                            <a:srgbClr val="433F3F"/>
                          </a:solidFill>
                          <a:latin typeface="+mj-lt"/>
                        </a:rPr>
                        <a:t>a</a:t>
                      </a:r>
                      <a:r>
                        <a:rPr lang="en-US" sz="900" b="0" kern="1200" dirty="0">
                          <a:solidFill>
                            <a:srgbClr val="433F3F"/>
                          </a:solidFill>
                          <a:latin typeface="+mj-lt"/>
                        </a:rPr>
                        <a:t> n (%)</a:t>
                      </a:r>
                    </a:p>
                  </a:txBody>
                  <a:tcPr marL="7916" marR="7916" marT="7916" marB="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marL="0" lvl="0" algn="ctr" defTabSz="914400" rtl="0" eaLnBrk="1" fontAlgn="t" latinLnBrk="0" hangingPunct="1"/>
                      <a:r>
                        <a:rPr lang="en-US" sz="900" kern="1200" dirty="0">
                          <a:solidFill>
                            <a:srgbClr val="433F3F"/>
                          </a:solidFill>
                          <a:latin typeface="+mj-lt"/>
                          <a:ea typeface="+mn-ea"/>
                          <a:cs typeface="+mn-cs"/>
                        </a:rPr>
                        <a:t>116 (32)</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kern="1200" dirty="0">
                          <a:solidFill>
                            <a:srgbClr val="433F3F"/>
                          </a:solidFill>
                          <a:latin typeface="+mj-lt"/>
                          <a:ea typeface="+mn-ea"/>
                          <a:cs typeface="+mn-cs"/>
                        </a:rPr>
                        <a:t>93 (26)</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kern="1200" dirty="0">
                          <a:solidFill>
                            <a:srgbClr val="433F3F"/>
                          </a:solidFill>
                          <a:latin typeface="+mj-lt"/>
                          <a:ea typeface="+mn-ea"/>
                          <a:cs typeface="+mn-cs"/>
                        </a:rPr>
                        <a:t>65 (19)</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buNone/>
                      </a:pPr>
                      <a:r>
                        <a:rPr lang="en-IN" sz="900" dirty="0">
                          <a:effectLst/>
                          <a:latin typeface="+mj-lt"/>
                        </a:rPr>
                        <a:t>45 (13)</a:t>
                      </a:r>
                    </a:p>
                  </a:txBody>
                  <a:tcPr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921596461"/>
                  </a:ext>
                </a:extLst>
              </a:tr>
              <a:tr h="387335">
                <a:tc>
                  <a:txBody>
                    <a:bodyPr/>
                    <a:lstStyle/>
                    <a:p>
                      <a:pPr algn="l" fontAlgn="t"/>
                      <a:r>
                        <a:rPr lang="en-US" sz="900" b="0" kern="1200" dirty="0">
                          <a:solidFill>
                            <a:srgbClr val="433F3F"/>
                          </a:solidFill>
                          <a:latin typeface="+mj-lt"/>
                        </a:rPr>
                        <a:t>All </a:t>
                      </a:r>
                      <a:r>
                        <a:rPr lang="en-US" sz="900" b="0" kern="1200" dirty="0" err="1">
                          <a:solidFill>
                            <a:srgbClr val="433F3F"/>
                          </a:solidFill>
                          <a:latin typeface="+mj-lt"/>
                        </a:rPr>
                        <a:t>SAEs,</a:t>
                      </a:r>
                      <a:r>
                        <a:rPr lang="en-US" sz="900" kern="1200" baseline="30000" dirty="0" err="1">
                          <a:solidFill>
                            <a:srgbClr val="433F3F"/>
                          </a:solidFill>
                          <a:latin typeface="+mn-lt"/>
                          <a:ea typeface="+mn-ea"/>
                          <a:cs typeface="+mn-cs"/>
                        </a:rPr>
                        <a:t>a</a:t>
                      </a:r>
                      <a:r>
                        <a:rPr lang="en-US" sz="900" b="0" kern="1200" dirty="0">
                          <a:solidFill>
                            <a:srgbClr val="433F3F"/>
                          </a:solidFill>
                          <a:latin typeface="+mj-lt"/>
                        </a:rPr>
                        <a:t> n (%)</a:t>
                      </a:r>
                    </a:p>
                  </a:txBody>
                  <a:tcPr marL="7916" marR="7916" marT="7916" marB="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marL="0" lvl="0" algn="ctr" defTabSz="914400" rtl="0" eaLnBrk="1" fontAlgn="t" latinLnBrk="0" hangingPunct="1"/>
                      <a:r>
                        <a:rPr lang="en-US" sz="900" kern="1200" dirty="0">
                          <a:solidFill>
                            <a:srgbClr val="433F3F"/>
                          </a:solidFill>
                          <a:latin typeface="+mj-lt"/>
                          <a:ea typeface="+mn-ea"/>
                          <a:cs typeface="+mn-cs"/>
                        </a:rPr>
                        <a:t>224 (63)</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kern="1200" dirty="0">
                          <a:solidFill>
                            <a:srgbClr val="433F3F"/>
                          </a:solidFill>
                          <a:latin typeface="+mj-lt"/>
                          <a:ea typeface="+mn-ea"/>
                          <a:cs typeface="+mn-cs"/>
                        </a:rPr>
                        <a:t>177 (49)</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kern="1200" dirty="0">
                          <a:solidFill>
                            <a:srgbClr val="433F3F"/>
                          </a:solidFill>
                          <a:latin typeface="+mj-lt"/>
                          <a:ea typeface="+mn-ea"/>
                          <a:cs typeface="+mn-cs"/>
                        </a:rPr>
                        <a:t>154 (44)</a:t>
                      </a:r>
                    </a:p>
                  </a:txBody>
                  <a:tcPr marL="75995" marR="75995" marT="37998" marB="37998"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buNone/>
                      </a:pPr>
                      <a:r>
                        <a:rPr lang="en-IN" sz="900" dirty="0">
                          <a:effectLst/>
                          <a:latin typeface="+mj-lt"/>
                        </a:rPr>
                        <a:t>116 (33)</a:t>
                      </a:r>
                    </a:p>
                  </a:txBody>
                  <a:tcPr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234136870"/>
                  </a:ext>
                </a:extLst>
              </a:tr>
              <a:tr h="387335">
                <a:tc>
                  <a:txBody>
                    <a:bodyPr/>
                    <a:lstStyle/>
                    <a:p>
                      <a:pPr algn="l" fontAlgn="t"/>
                      <a:r>
                        <a:rPr lang="en-US" sz="900" b="0" kern="1200" dirty="0">
                          <a:solidFill>
                            <a:srgbClr val="433F3F"/>
                          </a:solidFill>
                          <a:latin typeface="+mj-lt"/>
                          <a:ea typeface="+mn-ea"/>
                          <a:cs typeface="+mn-cs"/>
                        </a:rPr>
                        <a:t>Treatment-related </a:t>
                      </a:r>
                      <a:r>
                        <a:rPr lang="en-US" sz="900" b="0" kern="1200" dirty="0" err="1">
                          <a:solidFill>
                            <a:srgbClr val="433F3F"/>
                          </a:solidFill>
                          <a:latin typeface="+mj-lt"/>
                          <a:ea typeface="+mn-ea"/>
                          <a:cs typeface="+mn-cs"/>
                        </a:rPr>
                        <a:t>SAEs,</a:t>
                      </a:r>
                      <a:r>
                        <a:rPr lang="en-US" sz="900" kern="1200" baseline="30000" dirty="0" err="1">
                          <a:solidFill>
                            <a:srgbClr val="433F3F"/>
                          </a:solidFill>
                          <a:latin typeface="+mn-lt"/>
                          <a:ea typeface="+mn-ea"/>
                          <a:cs typeface="+mn-cs"/>
                        </a:rPr>
                        <a:t>a</a:t>
                      </a:r>
                      <a:r>
                        <a:rPr lang="en-US" sz="900" b="0" kern="1200" dirty="0">
                          <a:solidFill>
                            <a:srgbClr val="433F3F"/>
                          </a:solidFill>
                          <a:latin typeface="+mj-lt"/>
                          <a:ea typeface="+mn-ea"/>
                          <a:cs typeface="+mn-cs"/>
                        </a:rPr>
                        <a:t> n (%)</a:t>
                      </a:r>
                    </a:p>
                  </a:txBody>
                  <a:tcPr marL="7916" marR="7916" marT="7916" marB="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marL="0" lvl="0" algn="ctr" defTabSz="914400" rtl="0" eaLnBrk="1" fontAlgn="t" latinLnBrk="0" hangingPunct="1"/>
                      <a:r>
                        <a:rPr lang="en-US" sz="900" kern="1200" dirty="0">
                          <a:solidFill>
                            <a:srgbClr val="433F3F"/>
                          </a:solidFill>
                          <a:latin typeface="+mj-lt"/>
                          <a:ea typeface="+mn-ea"/>
                          <a:cs typeface="+mn-cs"/>
                        </a:rPr>
                        <a:t>109 (30)</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kern="1200" dirty="0">
                          <a:solidFill>
                            <a:srgbClr val="433F3F"/>
                          </a:solidFill>
                          <a:latin typeface="+mj-lt"/>
                          <a:ea typeface="+mn-ea"/>
                          <a:cs typeface="+mn-cs"/>
                        </a:rPr>
                        <a:t>93 (26)</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marL="0" lvl="0" algn="ctr" defTabSz="914400" rtl="0" eaLnBrk="1" fontAlgn="t" latinLnBrk="0" hangingPunct="1"/>
                      <a:r>
                        <a:rPr lang="en-US" sz="900" kern="1200" dirty="0">
                          <a:solidFill>
                            <a:srgbClr val="433F3F"/>
                          </a:solidFill>
                          <a:latin typeface="+mj-lt"/>
                          <a:ea typeface="+mn-ea"/>
                          <a:cs typeface="+mn-cs"/>
                        </a:rPr>
                        <a:t>63 (18)</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buNone/>
                      </a:pPr>
                      <a:r>
                        <a:rPr lang="en-IN" sz="900" dirty="0">
                          <a:effectLst/>
                          <a:latin typeface="+mj-lt"/>
                        </a:rPr>
                        <a:t>52 (15)</a:t>
                      </a:r>
                    </a:p>
                  </a:txBody>
                  <a:tcPr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20132698"/>
                  </a:ext>
                </a:extLst>
              </a:tr>
              <a:tr h="387335">
                <a:tc>
                  <a:txBody>
                    <a:bodyPr/>
                    <a:lstStyle/>
                    <a:p>
                      <a:pPr algn="l" fontAlgn="t"/>
                      <a:r>
                        <a:rPr lang="en-US" sz="900" b="0" kern="1200" dirty="0">
                          <a:solidFill>
                            <a:srgbClr val="433F3F"/>
                          </a:solidFill>
                          <a:latin typeface="+mj-lt"/>
                          <a:ea typeface="+mn-ea"/>
                          <a:cs typeface="+mn-cs"/>
                        </a:rPr>
                        <a:t>Treatment-related </a:t>
                      </a:r>
                      <a:r>
                        <a:rPr lang="en-US" sz="900" b="0" kern="1200" dirty="0" err="1">
                          <a:solidFill>
                            <a:srgbClr val="433F3F"/>
                          </a:solidFill>
                          <a:latin typeface="+mj-lt"/>
                          <a:ea typeface="+mn-ea"/>
                          <a:cs typeface="+mn-cs"/>
                        </a:rPr>
                        <a:t>deaths,</a:t>
                      </a:r>
                      <a:r>
                        <a:rPr lang="en-US" sz="900" kern="1200" baseline="30000" dirty="0" err="1">
                          <a:solidFill>
                            <a:srgbClr val="433F3F"/>
                          </a:solidFill>
                          <a:latin typeface="+mn-lt"/>
                          <a:ea typeface="+mn-ea"/>
                          <a:cs typeface="+mn-cs"/>
                        </a:rPr>
                        <a:t>b</a:t>
                      </a:r>
                      <a:r>
                        <a:rPr lang="en-US" sz="900" b="0" kern="1200" dirty="0">
                          <a:solidFill>
                            <a:srgbClr val="433F3F"/>
                          </a:solidFill>
                          <a:latin typeface="+mj-lt"/>
                          <a:ea typeface="+mn-ea"/>
                          <a:cs typeface="+mn-cs"/>
                        </a:rPr>
                        <a:t> n (%)</a:t>
                      </a:r>
                    </a:p>
                  </a:txBody>
                  <a:tcPr marL="7916" marR="7916" marT="7916" marB="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lvl="0" algn="ctr" defTabSz="914400" rtl="0" eaLnBrk="1" fontAlgn="t" latinLnBrk="0" hangingPunct="1"/>
                      <a:r>
                        <a:rPr lang="en-US" sz="900" kern="1200" dirty="0">
                          <a:solidFill>
                            <a:srgbClr val="433F3F"/>
                          </a:solidFill>
                          <a:latin typeface="+mj-lt"/>
                          <a:ea typeface="+mn-ea"/>
                          <a:cs typeface="+mn-cs"/>
                        </a:rPr>
                        <a:t>8 (2)</a:t>
                      </a:r>
                      <a:r>
                        <a:rPr lang="en-US" sz="900" kern="1200" baseline="30000" dirty="0">
                          <a:solidFill>
                            <a:srgbClr val="433F3F"/>
                          </a:solidFill>
                          <a:latin typeface="+mj-lt"/>
                          <a:ea typeface="+mn-ea"/>
                          <a:cs typeface="+mn-cs"/>
                        </a:rPr>
                        <a:t>c</a:t>
                      </a:r>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3F9"/>
                    </a:solidFill>
                  </a:tcPr>
                </a:tc>
                <a:tc hMerge="1">
                  <a:txBody>
                    <a:bodyPr/>
                    <a:lstStyle/>
                    <a:p>
                      <a:endParaRPr dirty="0"/>
                    </a:p>
                  </a:txBody>
                  <a:tcPr marL="7916" marR="7916" marT="7916"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3F9"/>
                    </a:solidFill>
                  </a:tcPr>
                </a:tc>
                <a:tc gridSpan="2">
                  <a:txBody>
                    <a:bodyPr/>
                    <a:lstStyle/>
                    <a:p>
                      <a:pPr marL="0" lvl="0" algn="ctr" defTabSz="914400" rtl="0" eaLnBrk="1" fontAlgn="t" latinLnBrk="0" hangingPunct="1"/>
                      <a:r>
                        <a:rPr lang="en-US" sz="900" b="0" i="0" kern="1200" dirty="0">
                          <a:solidFill>
                            <a:srgbClr val="433F3F"/>
                          </a:solidFill>
                          <a:effectLst/>
                          <a:latin typeface="+mj-lt"/>
                          <a:ea typeface="+mn-ea"/>
                          <a:cs typeface="+mn-cs"/>
                        </a:rPr>
                        <a:t>6 (2)</a:t>
                      </a:r>
                      <a:r>
                        <a:rPr lang="en-US" sz="900" b="0" i="0" kern="1200" baseline="30000" dirty="0">
                          <a:solidFill>
                            <a:srgbClr val="433F3F"/>
                          </a:solidFill>
                          <a:effectLst/>
                          <a:latin typeface="+mj-lt"/>
                          <a:ea typeface="+mn-ea"/>
                          <a:cs typeface="+mn-cs"/>
                        </a:rPr>
                        <a:t>d</a:t>
                      </a:r>
                    </a:p>
                  </a:txBody>
                  <a:tcPr marL="7916" marR="7916" marT="7916" marB="0"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1F0"/>
                    </a:solidFill>
                  </a:tcPr>
                </a:tc>
                <a:tc hMerge="1">
                  <a:txBody>
                    <a:bodyPr/>
                    <a:lstStyle/>
                    <a:p>
                      <a:pPr marL="0" lvl="0" algn="ctr" defTabSz="914400" rtl="0" eaLnBrk="1" fontAlgn="t" latinLnBrk="0" hangingPunct="1"/>
                      <a:endParaRPr lang="en-US" sz="900" b="0" i="0" kern="1200" baseline="30000" dirty="0">
                        <a:solidFill>
                          <a:srgbClr val="433F3F"/>
                        </a:solidFill>
                        <a:effectLst/>
                        <a:latin typeface="+mj-lt"/>
                        <a:ea typeface="+mn-ea"/>
                        <a:cs typeface="+mn-cs"/>
                      </a:endParaRPr>
                    </a:p>
                  </a:txBody>
                  <a:tcPr marL="7916" marR="7916" marT="7916" marB="0" anchor="ctr">
                    <a:lnL w="9525" cap="flat" cmpd="sng" algn="ctr">
                      <a:solidFill>
                        <a:srgbClr val="515457"/>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51545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1F0"/>
                    </a:solidFill>
                  </a:tcPr>
                </a:tc>
                <a:extLst>
                  <a:ext uri="{0D108BD9-81ED-4DB2-BD59-A6C34878D82A}">
                    <a16:rowId xmlns:a16="http://schemas.microsoft.com/office/drawing/2014/main" val="1146521542"/>
                  </a:ext>
                </a:extLst>
              </a:tr>
            </a:tbl>
          </a:graphicData>
        </a:graphic>
      </p:graphicFrame>
    </p:spTree>
    <p:extLst>
      <p:ext uri="{BB962C8B-B14F-4D97-AF65-F5344CB8AC3E}">
        <p14:creationId xmlns:p14="http://schemas.microsoft.com/office/powerpoint/2010/main" val="121097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EA6D3-C5AA-E0FD-CA2B-F34647EC50E5}"/>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43D83267-9BFF-E043-8633-00F593C2A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7E7D6476-746B-566D-46A5-A9CEA3407BF3}"/>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OS: overall survival; TRAE: treatment-related adverse event. </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A3834E40-3797-96C6-AAFC-406A4931EB81}"/>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a:t>
            </a:r>
          </a:p>
        </p:txBody>
      </p:sp>
      <p:sp>
        <p:nvSpPr>
          <p:cNvPr id="14" name="TextBox 13">
            <a:extLst>
              <a:ext uri="{FF2B5EF4-FFF2-40B4-BE49-F238E27FC236}">
                <a16:creationId xmlns:a16="http://schemas.microsoft.com/office/drawing/2014/main" id="{17D0A026-DC69-DD94-52C4-266E907EDEEA}"/>
              </a:ext>
            </a:extLst>
          </p:cNvPr>
          <p:cNvSpPr txBox="1"/>
          <p:nvPr/>
        </p:nvSpPr>
        <p:spPr>
          <a:xfrm>
            <a:off x="4191000" y="1475848"/>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patients who discontinued due to TRAEs</a:t>
            </a:r>
          </a:p>
        </p:txBody>
      </p:sp>
      <p:pic>
        <p:nvPicPr>
          <p:cNvPr id="4" name="Picture 3">
            <a:extLst>
              <a:ext uri="{FF2B5EF4-FFF2-40B4-BE49-F238E27FC236}">
                <a16:creationId xmlns:a16="http://schemas.microsoft.com/office/drawing/2014/main" id="{F4E8FE62-237D-6508-E844-984011C2FF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2404" y="1981200"/>
            <a:ext cx="5943600" cy="2661920"/>
          </a:xfrm>
          <a:prstGeom prst="rect">
            <a:avLst/>
          </a:prstGeom>
          <a:noFill/>
        </p:spPr>
      </p:pic>
    </p:spTree>
    <p:extLst>
      <p:ext uri="{BB962C8B-B14F-4D97-AF65-F5344CB8AC3E}">
        <p14:creationId xmlns:p14="http://schemas.microsoft.com/office/powerpoint/2010/main" val="403887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DEFA8-55EC-785F-5B98-FF62DC79EA12}"/>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8D532923-10B0-F5B1-21DC-2450F9B447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EF8DF526-D6EA-798E-5242-A28784C065D3}"/>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OS: overall survival. </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A7DFD119-E45A-5D0A-5B6F-E2BBD0C72DCF}"/>
              </a:ext>
            </a:extLst>
          </p:cNvPr>
          <p:cNvSpPr txBox="1">
            <a:spLocks/>
          </p:cNvSpPr>
          <p:nvPr/>
        </p:nvSpPr>
        <p:spPr>
          <a:xfrm>
            <a:off x="310515" y="109040"/>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 by select mutation status</a:t>
            </a:r>
          </a:p>
        </p:txBody>
      </p:sp>
      <p:sp>
        <p:nvSpPr>
          <p:cNvPr id="14" name="TextBox 13">
            <a:extLst>
              <a:ext uri="{FF2B5EF4-FFF2-40B4-BE49-F238E27FC236}">
                <a16:creationId xmlns:a16="http://schemas.microsoft.com/office/drawing/2014/main" id="{F8532148-B636-E546-A3F2-B01CBEFA0212}"/>
              </a:ext>
            </a:extLst>
          </p:cNvPr>
          <p:cNvSpPr txBox="1"/>
          <p:nvPr/>
        </p:nvSpPr>
        <p:spPr>
          <a:xfrm>
            <a:off x="6992070" y="1552334"/>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a:t>
            </a:r>
            <a:r>
              <a:rPr lang="en-US" sz="1600" b="1" i="1" dirty="0">
                <a:solidFill>
                  <a:srgbClr val="515457"/>
                </a:solidFill>
                <a:latin typeface="Calibri" panose="020F0502020204030204" pitchFamily="34" charset="0"/>
                <a:ea typeface="Calibri" panose="020F0502020204030204" pitchFamily="34" charset="0"/>
                <a:cs typeface="Calibri" panose="020F0502020204030204" pitchFamily="34" charset="0"/>
              </a:rPr>
              <a:t> KRAS </a:t>
            </a: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wild-type (non-squamous only)</a:t>
            </a:r>
          </a:p>
        </p:txBody>
      </p:sp>
      <p:pic>
        <p:nvPicPr>
          <p:cNvPr id="4" name="Picture 3">
            <a:extLst>
              <a:ext uri="{FF2B5EF4-FFF2-40B4-BE49-F238E27FC236}">
                <a16:creationId xmlns:a16="http://schemas.microsoft.com/office/drawing/2014/main" id="{F2E53AD4-A64E-FB18-9AE2-E97CD32F3D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664" y="1890053"/>
            <a:ext cx="5772461" cy="2839360"/>
          </a:xfrm>
          <a:prstGeom prst="rect">
            <a:avLst/>
          </a:prstGeom>
          <a:noFill/>
        </p:spPr>
      </p:pic>
      <p:grpSp>
        <p:nvGrpSpPr>
          <p:cNvPr id="6" name="Group 5">
            <a:extLst>
              <a:ext uri="{FF2B5EF4-FFF2-40B4-BE49-F238E27FC236}">
                <a16:creationId xmlns:a16="http://schemas.microsoft.com/office/drawing/2014/main" id="{03318A8D-52D5-2B3E-8241-4DD576423DA9}"/>
              </a:ext>
            </a:extLst>
          </p:cNvPr>
          <p:cNvGrpSpPr/>
          <p:nvPr/>
        </p:nvGrpSpPr>
        <p:grpSpPr>
          <a:xfrm>
            <a:off x="396875" y="1552334"/>
            <a:ext cx="5410200" cy="3194660"/>
            <a:chOff x="3347720" y="1475848"/>
            <a:chExt cx="5410200" cy="3194660"/>
          </a:xfrm>
        </p:grpSpPr>
        <p:sp>
          <p:nvSpPr>
            <p:cNvPr id="7" name="TextBox 6">
              <a:extLst>
                <a:ext uri="{FF2B5EF4-FFF2-40B4-BE49-F238E27FC236}">
                  <a16:creationId xmlns:a16="http://schemas.microsoft.com/office/drawing/2014/main" id="{C35939AA-3264-B633-9CA8-10C389869472}"/>
                </a:ext>
              </a:extLst>
            </p:cNvPr>
            <p:cNvSpPr txBox="1"/>
            <p:nvPr/>
          </p:nvSpPr>
          <p:spPr>
            <a:xfrm>
              <a:off x="4191000" y="1475848"/>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a:t>
              </a:r>
              <a:r>
                <a:rPr lang="en-US" sz="1600" b="1" i="1" dirty="0">
                  <a:solidFill>
                    <a:srgbClr val="515457"/>
                  </a:solidFill>
                  <a:latin typeface="Calibri" panose="020F0502020204030204" pitchFamily="34" charset="0"/>
                  <a:ea typeface="Calibri" panose="020F0502020204030204" pitchFamily="34" charset="0"/>
                  <a:cs typeface="Calibri" panose="020F0502020204030204" pitchFamily="34" charset="0"/>
                </a:rPr>
                <a:t>KRAS</a:t>
              </a: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 mutation (non-squamous only)</a:t>
              </a:r>
            </a:p>
          </p:txBody>
        </p:sp>
        <p:pic>
          <p:nvPicPr>
            <p:cNvPr id="8" name="Picture 7">
              <a:extLst>
                <a:ext uri="{FF2B5EF4-FFF2-40B4-BE49-F238E27FC236}">
                  <a16:creationId xmlns:a16="http://schemas.microsoft.com/office/drawing/2014/main" id="{DEF708D7-6DC3-F888-0210-2A74F1D82A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720" y="1865990"/>
              <a:ext cx="5410200" cy="2804518"/>
            </a:xfrm>
            <a:prstGeom prst="rect">
              <a:avLst/>
            </a:prstGeom>
            <a:noFill/>
          </p:spPr>
        </p:pic>
      </p:grpSp>
    </p:spTree>
    <p:extLst>
      <p:ext uri="{BB962C8B-B14F-4D97-AF65-F5344CB8AC3E}">
        <p14:creationId xmlns:p14="http://schemas.microsoft.com/office/powerpoint/2010/main" val="410362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03C6-2A5C-E953-B814-3BE5A6A3C25F}"/>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F84FE10D-4E9B-0891-9D6E-E9EFDF90A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CE73866F-5148-A671-4483-B7726584A2F2}"/>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OS: overall survival. </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1F20048D-0718-15DE-A998-FF5462596644}"/>
              </a:ext>
            </a:extLst>
          </p:cNvPr>
          <p:cNvSpPr txBox="1">
            <a:spLocks/>
          </p:cNvSpPr>
          <p:nvPr/>
        </p:nvSpPr>
        <p:spPr>
          <a:xfrm>
            <a:off x="310515" y="109040"/>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 by select mutation status</a:t>
            </a:r>
          </a:p>
        </p:txBody>
      </p:sp>
      <p:grpSp>
        <p:nvGrpSpPr>
          <p:cNvPr id="6" name="Group 5">
            <a:extLst>
              <a:ext uri="{FF2B5EF4-FFF2-40B4-BE49-F238E27FC236}">
                <a16:creationId xmlns:a16="http://schemas.microsoft.com/office/drawing/2014/main" id="{E56C8C47-34CE-ADEF-BEAE-E7809C8D9235}"/>
              </a:ext>
            </a:extLst>
          </p:cNvPr>
          <p:cNvGrpSpPr/>
          <p:nvPr/>
        </p:nvGrpSpPr>
        <p:grpSpPr>
          <a:xfrm>
            <a:off x="457200" y="1388759"/>
            <a:ext cx="5410200" cy="3287059"/>
            <a:chOff x="3425985" y="1383449"/>
            <a:chExt cx="5410200" cy="3287059"/>
          </a:xfrm>
        </p:grpSpPr>
        <p:sp>
          <p:nvSpPr>
            <p:cNvPr id="14" name="TextBox 13">
              <a:extLst>
                <a:ext uri="{FF2B5EF4-FFF2-40B4-BE49-F238E27FC236}">
                  <a16:creationId xmlns:a16="http://schemas.microsoft.com/office/drawing/2014/main" id="{6552F724-A97C-66E2-B25F-DA9655619870}"/>
                </a:ext>
              </a:extLst>
            </p:cNvPr>
            <p:cNvSpPr txBox="1"/>
            <p:nvPr/>
          </p:nvSpPr>
          <p:spPr>
            <a:xfrm>
              <a:off x="4340385" y="1383449"/>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a:t>
              </a:r>
              <a:r>
                <a:rPr lang="en-US" sz="1600" b="1" i="1" dirty="0">
                  <a:solidFill>
                    <a:srgbClr val="515457"/>
                  </a:solidFill>
                  <a:latin typeface="Calibri" panose="020F0502020204030204" pitchFamily="34" charset="0"/>
                  <a:ea typeface="Calibri" panose="020F0502020204030204" pitchFamily="34" charset="0"/>
                  <a:cs typeface="Calibri" panose="020F0502020204030204" pitchFamily="34" charset="0"/>
                </a:rPr>
                <a:t> STK11 </a:t>
              </a: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mutation (non-squamous only)</a:t>
              </a:r>
            </a:p>
          </p:txBody>
        </p:sp>
        <p:pic>
          <p:nvPicPr>
            <p:cNvPr id="5" name="Picture 4">
              <a:extLst>
                <a:ext uri="{FF2B5EF4-FFF2-40B4-BE49-F238E27FC236}">
                  <a16:creationId xmlns:a16="http://schemas.microsoft.com/office/drawing/2014/main" id="{4E548400-ED48-A830-5F03-1C9BF8C9D2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985" y="1865990"/>
              <a:ext cx="5410200" cy="2804518"/>
            </a:xfrm>
            <a:prstGeom prst="rect">
              <a:avLst/>
            </a:prstGeom>
            <a:noFill/>
          </p:spPr>
        </p:pic>
      </p:grpSp>
      <p:grpSp>
        <p:nvGrpSpPr>
          <p:cNvPr id="7" name="Group 6">
            <a:extLst>
              <a:ext uri="{FF2B5EF4-FFF2-40B4-BE49-F238E27FC236}">
                <a16:creationId xmlns:a16="http://schemas.microsoft.com/office/drawing/2014/main" id="{B587FADE-6681-BD04-886C-F508C909497B}"/>
              </a:ext>
            </a:extLst>
          </p:cNvPr>
          <p:cNvGrpSpPr/>
          <p:nvPr/>
        </p:nvGrpSpPr>
        <p:grpSpPr>
          <a:xfrm>
            <a:off x="6172200" y="1410765"/>
            <a:ext cx="5562600" cy="3292711"/>
            <a:chOff x="3271520" y="1456275"/>
            <a:chExt cx="5562600" cy="3292711"/>
          </a:xfrm>
        </p:grpSpPr>
        <p:sp>
          <p:nvSpPr>
            <p:cNvPr id="8" name="TextBox 7">
              <a:extLst>
                <a:ext uri="{FF2B5EF4-FFF2-40B4-BE49-F238E27FC236}">
                  <a16:creationId xmlns:a16="http://schemas.microsoft.com/office/drawing/2014/main" id="{7DE0F4C1-F732-D7D6-7476-7A67C8BAD071}"/>
                </a:ext>
              </a:extLst>
            </p:cNvPr>
            <p:cNvSpPr txBox="1"/>
            <p:nvPr/>
          </p:nvSpPr>
          <p:spPr>
            <a:xfrm>
              <a:off x="4267200" y="1456275"/>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a:t>
              </a:r>
              <a:r>
                <a:rPr lang="en-US" sz="1600" b="1" i="1" dirty="0">
                  <a:solidFill>
                    <a:srgbClr val="515457"/>
                  </a:solidFill>
                  <a:latin typeface="Calibri" panose="020F0502020204030204" pitchFamily="34" charset="0"/>
                  <a:ea typeface="Calibri" panose="020F0502020204030204" pitchFamily="34" charset="0"/>
                  <a:cs typeface="Calibri" panose="020F0502020204030204" pitchFamily="34" charset="0"/>
                </a:rPr>
                <a:t> STK11 </a:t>
              </a: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wild-type (non-squamous only)</a:t>
              </a:r>
            </a:p>
          </p:txBody>
        </p:sp>
        <p:pic>
          <p:nvPicPr>
            <p:cNvPr id="9" name="Picture 8">
              <a:extLst>
                <a:ext uri="{FF2B5EF4-FFF2-40B4-BE49-F238E27FC236}">
                  <a16:creationId xmlns:a16="http://schemas.microsoft.com/office/drawing/2014/main" id="{0E8ECC47-7C2C-A4F2-F860-DC23DCBA25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1520" y="1865467"/>
              <a:ext cx="5562600" cy="2883519"/>
            </a:xfrm>
            <a:prstGeom prst="rect">
              <a:avLst/>
            </a:prstGeom>
            <a:noFill/>
          </p:spPr>
        </p:pic>
      </p:grpSp>
    </p:spTree>
    <p:extLst>
      <p:ext uri="{BB962C8B-B14F-4D97-AF65-F5344CB8AC3E}">
        <p14:creationId xmlns:p14="http://schemas.microsoft.com/office/powerpoint/2010/main" val="337478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03D46-DF4D-AFD4-651A-491004A54559}"/>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8D7E0CEE-23A3-10C3-7FA1-1DF89D0C8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CB43CE18-8613-78EC-DDF3-1A76D338354B}"/>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OS: overall survival. </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22D6FE1B-0C06-1435-2D66-FDE0F66998CF}"/>
              </a:ext>
            </a:extLst>
          </p:cNvPr>
          <p:cNvSpPr txBox="1">
            <a:spLocks/>
          </p:cNvSpPr>
          <p:nvPr/>
        </p:nvSpPr>
        <p:spPr>
          <a:xfrm>
            <a:off x="310515" y="109040"/>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 by select mutation status</a:t>
            </a:r>
          </a:p>
        </p:txBody>
      </p:sp>
      <p:grpSp>
        <p:nvGrpSpPr>
          <p:cNvPr id="6" name="Group 5">
            <a:extLst>
              <a:ext uri="{FF2B5EF4-FFF2-40B4-BE49-F238E27FC236}">
                <a16:creationId xmlns:a16="http://schemas.microsoft.com/office/drawing/2014/main" id="{8997DF15-349E-D4BF-A8C6-826ABEB13AA4}"/>
              </a:ext>
            </a:extLst>
          </p:cNvPr>
          <p:cNvGrpSpPr/>
          <p:nvPr/>
        </p:nvGrpSpPr>
        <p:grpSpPr>
          <a:xfrm>
            <a:off x="533400" y="1388523"/>
            <a:ext cx="5486400" cy="3234160"/>
            <a:chOff x="3276600" y="1456275"/>
            <a:chExt cx="5486400" cy="3234160"/>
          </a:xfrm>
        </p:grpSpPr>
        <p:sp>
          <p:nvSpPr>
            <p:cNvPr id="14" name="TextBox 13">
              <a:extLst>
                <a:ext uri="{FF2B5EF4-FFF2-40B4-BE49-F238E27FC236}">
                  <a16:creationId xmlns:a16="http://schemas.microsoft.com/office/drawing/2014/main" id="{D3E6AE45-700C-DD57-FF8E-F2AFA30AF9F8}"/>
                </a:ext>
              </a:extLst>
            </p:cNvPr>
            <p:cNvSpPr txBox="1"/>
            <p:nvPr/>
          </p:nvSpPr>
          <p:spPr>
            <a:xfrm>
              <a:off x="4267200" y="1456275"/>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a:t>
              </a:r>
              <a:r>
                <a:rPr lang="en-US" sz="1600" b="1" i="1" dirty="0">
                  <a:solidFill>
                    <a:srgbClr val="515457"/>
                  </a:solidFill>
                  <a:latin typeface="Calibri" panose="020F0502020204030204" pitchFamily="34" charset="0"/>
                  <a:ea typeface="Calibri" panose="020F0502020204030204" pitchFamily="34" charset="0"/>
                  <a:cs typeface="Calibri" panose="020F0502020204030204" pitchFamily="34" charset="0"/>
                </a:rPr>
                <a:t> TP53 </a:t>
              </a: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mutation </a:t>
              </a:r>
            </a:p>
          </p:txBody>
        </p:sp>
        <p:pic>
          <p:nvPicPr>
            <p:cNvPr id="5" name="Picture 4">
              <a:extLst>
                <a:ext uri="{FF2B5EF4-FFF2-40B4-BE49-F238E27FC236}">
                  <a16:creationId xmlns:a16="http://schemas.microsoft.com/office/drawing/2014/main" id="{0F1CD30B-F7E6-54EF-F30E-AF2EC4BF23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846417"/>
              <a:ext cx="5486400" cy="2844018"/>
            </a:xfrm>
            <a:prstGeom prst="rect">
              <a:avLst/>
            </a:prstGeom>
            <a:noFill/>
          </p:spPr>
        </p:pic>
      </p:grpSp>
      <p:grpSp>
        <p:nvGrpSpPr>
          <p:cNvPr id="7" name="Group 6">
            <a:extLst>
              <a:ext uri="{FF2B5EF4-FFF2-40B4-BE49-F238E27FC236}">
                <a16:creationId xmlns:a16="http://schemas.microsoft.com/office/drawing/2014/main" id="{2471B776-6DC2-EE47-9AAE-45394F05B8FB}"/>
              </a:ext>
            </a:extLst>
          </p:cNvPr>
          <p:cNvGrpSpPr/>
          <p:nvPr/>
        </p:nvGrpSpPr>
        <p:grpSpPr>
          <a:xfrm>
            <a:off x="6328710" y="1458948"/>
            <a:ext cx="5300881" cy="3163735"/>
            <a:chOff x="3445559" y="1456275"/>
            <a:chExt cx="5300881" cy="3163735"/>
          </a:xfrm>
        </p:grpSpPr>
        <p:sp>
          <p:nvSpPr>
            <p:cNvPr id="8" name="TextBox 7">
              <a:extLst>
                <a:ext uri="{FF2B5EF4-FFF2-40B4-BE49-F238E27FC236}">
                  <a16:creationId xmlns:a16="http://schemas.microsoft.com/office/drawing/2014/main" id="{F0D8D62B-EC5E-A82F-2EC4-54CFC352AF26}"/>
                </a:ext>
              </a:extLst>
            </p:cNvPr>
            <p:cNvSpPr txBox="1"/>
            <p:nvPr/>
          </p:nvSpPr>
          <p:spPr>
            <a:xfrm>
              <a:off x="4267200" y="1456275"/>
              <a:ext cx="3959777"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a:t>
              </a:r>
              <a:r>
                <a:rPr lang="en-US" sz="1600" b="1" i="1" dirty="0">
                  <a:solidFill>
                    <a:srgbClr val="515457"/>
                  </a:solidFill>
                  <a:latin typeface="Calibri" panose="020F0502020204030204" pitchFamily="34" charset="0"/>
                  <a:ea typeface="Calibri" panose="020F0502020204030204" pitchFamily="34" charset="0"/>
                  <a:cs typeface="Calibri" panose="020F0502020204030204" pitchFamily="34" charset="0"/>
                </a:rPr>
                <a:t> TP53 </a:t>
              </a: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wild-type </a:t>
              </a:r>
            </a:p>
          </p:txBody>
        </p:sp>
        <p:pic>
          <p:nvPicPr>
            <p:cNvPr id="9" name="Picture 8">
              <a:extLst>
                <a:ext uri="{FF2B5EF4-FFF2-40B4-BE49-F238E27FC236}">
                  <a16:creationId xmlns:a16="http://schemas.microsoft.com/office/drawing/2014/main" id="{CAAFD2EF-D42D-F4B0-38A4-2F810202FE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5559" y="1874992"/>
              <a:ext cx="5300881" cy="2745018"/>
            </a:xfrm>
            <a:prstGeom prst="rect">
              <a:avLst/>
            </a:prstGeom>
            <a:noFill/>
          </p:spPr>
        </p:pic>
      </p:grpSp>
    </p:spTree>
    <p:extLst>
      <p:ext uri="{BB962C8B-B14F-4D97-AF65-F5344CB8AC3E}">
        <p14:creationId xmlns:p14="http://schemas.microsoft.com/office/powerpoint/2010/main" val="48448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A8BDA-E1B8-BB07-4DF8-9E20A3FFBCEA}"/>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3291CD5B-73E9-F98A-8170-9DDCBBC90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69422813-D6F7-D5FA-2203-BAA533513529}"/>
              </a:ext>
            </a:extLst>
          </p:cNvPr>
          <p:cNvSpPr txBox="1"/>
          <p:nvPr/>
        </p:nvSpPr>
        <p:spPr>
          <a:xfrm>
            <a:off x="294800" y="6127110"/>
            <a:ext cx="11672570" cy="379591"/>
          </a:xfrm>
          <a:prstGeom prst="rect">
            <a:avLst/>
          </a:prstGeom>
        </p:spPr>
        <p:txBody>
          <a:bodyPr vert="horz" wrap="square" lIns="0" tIns="12700" rIns="0" bIns="0" rtlCol="0">
            <a:spAutoFit/>
          </a:bodyPr>
          <a:lstStyle/>
          <a:p>
            <a:pPr marL="50800" marR="1281430">
              <a:lnSpc>
                <a:spcPct val="100000"/>
              </a:lnSpc>
              <a:spcBef>
                <a:spcPts val="720"/>
              </a:spcBef>
            </a:pPr>
            <a:r>
              <a:rPr lang="en-IN" sz="600" baseline="30000" dirty="0" err="1">
                <a:solidFill>
                  <a:srgbClr val="4C4D4F"/>
                </a:solidFill>
                <a:latin typeface="Calibri"/>
                <a:cs typeface="Calibri"/>
              </a:rPr>
              <a:t>a</a:t>
            </a:r>
            <a:r>
              <a:rPr lang="en-IN" sz="600" dirty="0" err="1">
                <a:solidFill>
                  <a:srgbClr val="4C4D4F"/>
                </a:solidFill>
                <a:latin typeface="Calibri"/>
                <a:cs typeface="Calibri"/>
              </a:rPr>
              <a:t>Non</a:t>
            </a:r>
            <a:r>
              <a:rPr lang="en-IN" sz="600" dirty="0">
                <a:solidFill>
                  <a:srgbClr val="4C4D4F"/>
                </a:solidFill>
                <a:latin typeface="Calibri"/>
                <a:cs typeface="Calibri"/>
              </a:rPr>
              <a:t>-squamous NSCLC only. </a:t>
            </a:r>
            <a:r>
              <a:rPr lang="en-US" sz="600" dirty="0">
                <a:solidFill>
                  <a:srgbClr val="4C4D4F"/>
                </a:solidFill>
                <a:latin typeface="Calibri"/>
                <a:cs typeface="Calibri"/>
              </a:rPr>
              <a:t>Data within the bars represent the number of patients with wild-type or mutant tumors.</a:t>
            </a:r>
            <a:endParaRPr lang="en-IN" sz="600" dirty="0">
              <a:solidFill>
                <a:srgbClr val="4C4D4F"/>
              </a:solidFill>
              <a:latin typeface="Calibri"/>
              <a:cs typeface="Calibri"/>
            </a:endParaRPr>
          </a:p>
          <a:p>
            <a:pPr marL="50800" marR="1281430">
              <a:lnSpc>
                <a:spcPct val="100000"/>
              </a:lnSpc>
              <a:spcBef>
                <a:spcPts val="720"/>
              </a:spcBef>
            </a:pPr>
            <a:r>
              <a:rPr lang="en-IN" sz="600" dirty="0">
                <a:solidFill>
                  <a:srgbClr val="4C4D4F"/>
                </a:solidFill>
                <a:latin typeface="Calibri"/>
                <a:cs typeface="Calibri"/>
              </a:rPr>
              <a:t>Chemo: chemotherapy; IPI: ipilimumab; n: number of subjects; NIVO: nivolumab; NSCLC: non-small cell lung cancer. </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E52A136A-C19B-2578-7B57-36B16C9E351F}"/>
              </a:ext>
            </a:extLst>
          </p:cNvPr>
          <p:cNvSpPr txBox="1">
            <a:spLocks/>
          </p:cNvSpPr>
          <p:nvPr/>
        </p:nvSpPr>
        <p:spPr>
          <a:xfrm>
            <a:off x="310515" y="109040"/>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Genomic mutation status in long-term (≥6-year) survivors</a:t>
            </a:r>
          </a:p>
        </p:txBody>
      </p:sp>
      <p:pic>
        <p:nvPicPr>
          <p:cNvPr id="5" name="Picture 4">
            <a:extLst>
              <a:ext uri="{FF2B5EF4-FFF2-40B4-BE49-F238E27FC236}">
                <a16:creationId xmlns:a16="http://schemas.microsoft.com/office/drawing/2014/main" id="{9B606713-E623-C675-6BA3-4D43D6DE4B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58780"/>
            <a:ext cx="10210063" cy="3156769"/>
          </a:xfrm>
          <a:prstGeom prst="rect">
            <a:avLst/>
          </a:prstGeom>
          <a:noFill/>
        </p:spPr>
      </p:pic>
    </p:spTree>
    <p:extLst>
      <p:ext uri="{BB962C8B-B14F-4D97-AF65-F5344CB8AC3E}">
        <p14:creationId xmlns:p14="http://schemas.microsoft.com/office/powerpoint/2010/main" val="404551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BDC62-E036-E80E-B5A3-18A3237BE254}"/>
            </a:ext>
          </a:extLst>
        </p:cNvPr>
        <p:cNvGrpSpPr/>
        <p:nvPr/>
      </p:nvGrpSpPr>
      <p:grpSpPr>
        <a:xfrm>
          <a:off x="0" y="0"/>
          <a:ext cx="0" cy="0"/>
          <a:chOff x="0" y="0"/>
          <a:chExt cx="0" cy="0"/>
        </a:xfrm>
      </p:grpSpPr>
      <p:sp>
        <p:nvSpPr>
          <p:cNvPr id="2" name="object 48">
            <a:extLst>
              <a:ext uri="{FF2B5EF4-FFF2-40B4-BE49-F238E27FC236}">
                <a16:creationId xmlns:a16="http://schemas.microsoft.com/office/drawing/2014/main" id="{0CBC023E-F1DA-D3CC-CF3D-F62F05B6346B}"/>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Treatment disposition in all treated patients</a:t>
            </a:r>
          </a:p>
        </p:txBody>
      </p:sp>
      <p:pic>
        <p:nvPicPr>
          <p:cNvPr id="3" name="Image 6">
            <a:extLst>
              <a:ext uri="{FF2B5EF4-FFF2-40B4-BE49-F238E27FC236}">
                <a16:creationId xmlns:a16="http://schemas.microsoft.com/office/drawing/2014/main" id="{E1FFAD30-0B36-B65A-AEE5-85390C155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12192000" cy="5181600"/>
          </a:xfrm>
          <a:prstGeom prst="rect">
            <a:avLst/>
          </a:prstGeom>
        </p:spPr>
      </p:pic>
      <p:sp>
        <p:nvSpPr>
          <p:cNvPr id="6" name="TextBox 5">
            <a:extLst>
              <a:ext uri="{FF2B5EF4-FFF2-40B4-BE49-F238E27FC236}">
                <a16:creationId xmlns:a16="http://schemas.microsoft.com/office/drawing/2014/main" id="{F126FD5D-D332-4CD8-52F8-B06A475FA26A}"/>
              </a:ext>
            </a:extLst>
          </p:cNvPr>
          <p:cNvSpPr txBox="1"/>
          <p:nvPr>
            <p:custDataLst>
              <p:tags r:id="rId1"/>
            </p:custDataLst>
          </p:nvPr>
        </p:nvSpPr>
        <p:spPr>
          <a:xfrm>
            <a:off x="378362" y="6368534"/>
            <a:ext cx="11084768" cy="184666"/>
          </a:xfrm>
          <a:prstGeom prst="rect">
            <a:avLst/>
          </a:prstGeom>
          <a:noFill/>
        </p:spPr>
        <p:txBody>
          <a:bodyPr vert="horz" wrap="square" lIns="0" tIns="0" rIns="0" bIns="0" rtlCol="0" anchor="b" anchorCtr="0">
            <a:spAutoFit/>
          </a:bodyPr>
          <a:lstStyle/>
          <a:p>
            <a:r>
              <a:rPr lang="en-GB" sz="600" dirty="0">
                <a:solidFill>
                  <a:srgbClr val="4C4D4F"/>
                </a:solidFill>
                <a:latin typeface="+mj-lt"/>
              </a:rPr>
              <a:t>Chemo: chemotherapy; IPI: ipilimumab; n: number of subjects; NIVO: nivolumab.</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a:t>
            </a:r>
            <a:r>
              <a:rPr lang="en-GB" sz="600" dirty="0">
                <a:solidFill>
                  <a:srgbClr val="4C4D4F"/>
                </a:solidFill>
                <a:latin typeface="+mj-lt"/>
              </a:rPr>
              <a:t> Supplementary appendix.</a:t>
            </a:r>
          </a:p>
        </p:txBody>
      </p:sp>
      <p:graphicFrame>
        <p:nvGraphicFramePr>
          <p:cNvPr id="4" name="Table 3">
            <a:extLst>
              <a:ext uri="{FF2B5EF4-FFF2-40B4-BE49-F238E27FC236}">
                <a16:creationId xmlns:a16="http://schemas.microsoft.com/office/drawing/2014/main" id="{3A6CA444-1E87-2A40-0041-B83951AB09E2}"/>
              </a:ext>
            </a:extLst>
          </p:cNvPr>
          <p:cNvGraphicFramePr>
            <a:graphicFrameLocks noGrp="1"/>
          </p:cNvGraphicFramePr>
          <p:nvPr>
            <p:extLst>
              <p:ext uri="{D42A27DB-BD31-4B8C-83A1-F6EECF244321}">
                <p14:modId xmlns:p14="http://schemas.microsoft.com/office/powerpoint/2010/main" val="1680586282"/>
              </p:ext>
            </p:extLst>
          </p:nvPr>
        </p:nvGraphicFramePr>
        <p:xfrm>
          <a:off x="838200" y="1290147"/>
          <a:ext cx="10515600" cy="4272453"/>
        </p:xfrm>
        <a:graphic>
          <a:graphicData uri="http://schemas.openxmlformats.org/drawingml/2006/table">
            <a:tbl>
              <a:tblPr firstRow="1" bandRow="1">
                <a:tableStyleId>{7E9639D4-E3E2-4D34-9284-5A2195B3D0D7}</a:tableStyleId>
              </a:tblPr>
              <a:tblGrid>
                <a:gridCol w="4979450">
                  <a:extLst>
                    <a:ext uri="{9D8B030D-6E8A-4147-A177-3AD203B41FA5}">
                      <a16:colId xmlns:a16="http://schemas.microsoft.com/office/drawing/2014/main" val="1277152451"/>
                    </a:ext>
                  </a:extLst>
                </a:gridCol>
                <a:gridCol w="2768075">
                  <a:extLst>
                    <a:ext uri="{9D8B030D-6E8A-4147-A177-3AD203B41FA5}">
                      <a16:colId xmlns:a16="http://schemas.microsoft.com/office/drawing/2014/main" val="1480487374"/>
                    </a:ext>
                  </a:extLst>
                </a:gridCol>
                <a:gridCol w="2768075">
                  <a:extLst>
                    <a:ext uri="{9D8B030D-6E8A-4147-A177-3AD203B41FA5}">
                      <a16:colId xmlns:a16="http://schemas.microsoft.com/office/drawing/2014/main" val="2963022824"/>
                    </a:ext>
                  </a:extLst>
                </a:gridCol>
              </a:tblGrid>
              <a:tr h="602399">
                <a:tc>
                  <a:txBody>
                    <a:bodyPr/>
                    <a:lstStyle/>
                    <a:p>
                      <a:pPr algn="ctr">
                        <a:lnSpc>
                          <a:spcPct val="107000"/>
                        </a:lnSpc>
                        <a:spcAft>
                          <a:spcPts val="800"/>
                        </a:spcAft>
                        <a:buNone/>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b">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IN"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05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358)</a:t>
                      </a:r>
                      <a:endParaRPr lang="en-IN"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IN"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05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349)</a:t>
                      </a:r>
                      <a:endParaRPr lang="en-IN"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376942">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Ongoing in the treatment period,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3518714107"/>
                  </a:ext>
                </a:extLst>
              </a:tr>
              <a:tr h="40379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Completing the treatment period,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 (14)</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(29)</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2679929">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completing the treatment period,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Disease progression</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Study drug toxicity</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Death</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Adverse event unrelated to study drug</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 request to discontinue study treatment</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 withdrew consent</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Lost to follow-up</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Administrative reasons by sponsor</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9050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reported</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 (86)</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184 (51)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 (20)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(2)</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 (9)</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(3)</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(&lt;1)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249 (71)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 (50)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 (7)</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(&lt;1)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 (8)</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(3)</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(&lt;1)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bl>
          </a:graphicData>
        </a:graphic>
      </p:graphicFrame>
    </p:spTree>
    <p:extLst>
      <p:ext uri="{BB962C8B-B14F-4D97-AF65-F5344CB8AC3E}">
        <p14:creationId xmlns:p14="http://schemas.microsoft.com/office/powerpoint/2010/main" val="419233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8">
            <a:extLst>
              <a:ext uri="{FF2B5EF4-FFF2-40B4-BE49-F238E27FC236}">
                <a16:creationId xmlns:a16="http://schemas.microsoft.com/office/drawing/2014/main" id="{18C6BEC1-B70C-18E4-F1FE-1352444AA98A}"/>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err="1"/>
              <a:t>CheckMate</a:t>
            </a:r>
            <a:r>
              <a:rPr lang="en-US" dirty="0"/>
              <a:t> 9LA: Final 6-Year Safety and Efficacy Outcomes</a:t>
            </a:r>
          </a:p>
        </p:txBody>
      </p:sp>
      <p:sp>
        <p:nvSpPr>
          <p:cNvPr id="4" name="object 49">
            <a:extLst>
              <a:ext uri="{FF2B5EF4-FFF2-40B4-BE49-F238E27FC236}">
                <a16:creationId xmlns:a16="http://schemas.microsoft.com/office/drawing/2014/main" id="{55DB447A-9416-EEC9-8EB3-F122D34E1918}"/>
              </a:ext>
            </a:extLst>
          </p:cNvPr>
          <p:cNvSpPr txBox="1"/>
          <p:nvPr/>
        </p:nvSpPr>
        <p:spPr>
          <a:xfrm>
            <a:off x="307500" y="5848211"/>
            <a:ext cx="9925050" cy="933589"/>
          </a:xfrm>
          <a:prstGeom prst="rect">
            <a:avLst/>
          </a:prstGeom>
        </p:spPr>
        <p:txBody>
          <a:bodyPr vert="horz" wrap="square" lIns="0" tIns="12700" rIns="0" bIns="0" rtlCol="0">
            <a:spAutoFit/>
          </a:bodyPr>
          <a:lstStyle/>
          <a:p>
            <a:pPr marL="38100">
              <a:lnSpc>
                <a:spcPct val="100000"/>
              </a:lnSpc>
              <a:spcBef>
                <a:spcPts val="100"/>
              </a:spcBef>
            </a:pPr>
            <a:r>
              <a:rPr lang="en-IN" sz="600" baseline="30000" dirty="0" err="1">
                <a:solidFill>
                  <a:srgbClr val="4C4D4F"/>
                </a:solidFill>
                <a:latin typeface="Calibri"/>
                <a:cs typeface="Calibri"/>
              </a:rPr>
              <a:t>a</a:t>
            </a:r>
            <a:r>
              <a:rPr lang="en-IN" sz="600" dirty="0" err="1">
                <a:solidFill>
                  <a:srgbClr val="4C4D4F"/>
                </a:solidFill>
                <a:latin typeface="Calibri"/>
                <a:cs typeface="Calibri"/>
              </a:rPr>
              <a:t>Determined</a:t>
            </a:r>
            <a:r>
              <a:rPr lang="en-IN" sz="600" dirty="0">
                <a:solidFill>
                  <a:srgbClr val="4C4D4F"/>
                </a:solidFill>
                <a:latin typeface="Calibri"/>
                <a:cs typeface="Calibri"/>
              </a:rPr>
              <a:t> by the PD-L1 IHC 28-8 </a:t>
            </a:r>
            <a:r>
              <a:rPr lang="en-IN" sz="600" dirty="0" err="1">
                <a:solidFill>
                  <a:srgbClr val="4C4D4F"/>
                </a:solidFill>
                <a:latin typeface="Calibri"/>
                <a:cs typeface="Calibri"/>
              </a:rPr>
              <a:t>pharmDx</a:t>
            </a:r>
            <a:r>
              <a:rPr lang="en-IN" sz="600" dirty="0">
                <a:solidFill>
                  <a:srgbClr val="4C4D4F"/>
                </a:solidFill>
                <a:latin typeface="Calibri"/>
                <a:cs typeface="Calibri"/>
              </a:rPr>
              <a:t> assay (Dako). </a:t>
            </a:r>
          </a:p>
          <a:p>
            <a:pPr marL="38100">
              <a:lnSpc>
                <a:spcPct val="100000"/>
              </a:lnSpc>
              <a:spcBef>
                <a:spcPts val="100"/>
              </a:spcBef>
            </a:pPr>
            <a:r>
              <a:rPr lang="en-IN" sz="600" baseline="30000" dirty="0" err="1">
                <a:solidFill>
                  <a:srgbClr val="4C4D4F"/>
                </a:solidFill>
                <a:latin typeface="Calibri"/>
                <a:cs typeface="Calibri"/>
              </a:rPr>
              <a:t>b</a:t>
            </a:r>
            <a:r>
              <a:rPr lang="en-IN" sz="600" dirty="0" err="1">
                <a:solidFill>
                  <a:srgbClr val="4C4D4F"/>
                </a:solidFill>
                <a:latin typeface="Calibri"/>
                <a:cs typeface="Calibri"/>
              </a:rPr>
              <a:t>Patients</a:t>
            </a:r>
            <a:r>
              <a:rPr lang="en-IN" sz="600" dirty="0">
                <a:solidFill>
                  <a:srgbClr val="4C4D4F"/>
                </a:solidFill>
                <a:latin typeface="Calibri"/>
                <a:cs typeface="Calibri"/>
              </a:rPr>
              <a:t> with </a:t>
            </a:r>
            <a:r>
              <a:rPr lang="en-IN" sz="600" dirty="0" err="1">
                <a:solidFill>
                  <a:srgbClr val="4C4D4F"/>
                </a:solidFill>
                <a:latin typeface="Calibri"/>
                <a:cs typeface="Calibri"/>
              </a:rPr>
              <a:t>tumors</a:t>
            </a:r>
            <a:r>
              <a:rPr lang="en-IN" sz="600" dirty="0">
                <a:solidFill>
                  <a:srgbClr val="4C4D4F"/>
                </a:solidFill>
                <a:latin typeface="Calibri"/>
                <a:cs typeface="Calibri"/>
              </a:rPr>
              <a:t> not evaluable for PD-L1 were stratified to PD-L1 &lt;1% and capped to 10% of all randomized patients. </a:t>
            </a:r>
          </a:p>
          <a:p>
            <a:pPr marL="38100">
              <a:lnSpc>
                <a:spcPct val="100000"/>
              </a:lnSpc>
              <a:spcBef>
                <a:spcPts val="100"/>
              </a:spcBef>
            </a:pPr>
            <a:r>
              <a:rPr lang="en-IN" sz="600" baseline="30000" dirty="0" err="1">
                <a:solidFill>
                  <a:srgbClr val="4C4D4F"/>
                </a:solidFill>
                <a:latin typeface="Calibri"/>
                <a:cs typeface="Calibri"/>
              </a:rPr>
              <a:t>c</a:t>
            </a:r>
            <a:r>
              <a:rPr lang="en-IN" sz="600" dirty="0" err="1">
                <a:solidFill>
                  <a:srgbClr val="4C4D4F"/>
                </a:solidFill>
                <a:latin typeface="Calibri"/>
                <a:cs typeface="Calibri"/>
              </a:rPr>
              <a:t>NSQ</a:t>
            </a:r>
            <a:r>
              <a:rPr lang="en-US" sz="600" dirty="0">
                <a:solidFill>
                  <a:srgbClr val="4C4D4F"/>
                </a:solidFill>
                <a:latin typeface="Calibri"/>
                <a:cs typeface="Calibri"/>
              </a:rPr>
              <a:t>: pemetrexed + </a:t>
            </a:r>
            <a:r>
              <a:rPr lang="en-US" sz="600" dirty="0" err="1">
                <a:solidFill>
                  <a:srgbClr val="4C4D4F"/>
                </a:solidFill>
                <a:latin typeface="Calibri"/>
                <a:cs typeface="Calibri"/>
              </a:rPr>
              <a:t>carboplatine</a:t>
            </a:r>
            <a:r>
              <a:rPr lang="en-US" sz="600" dirty="0">
                <a:solidFill>
                  <a:srgbClr val="4C4D4F"/>
                </a:solidFill>
                <a:latin typeface="Calibri"/>
                <a:cs typeface="Calibri"/>
              </a:rPr>
              <a:t> or cisplatin, with optional post-chemo pemetrexed maintenance</a:t>
            </a:r>
            <a:r>
              <a:rPr lang="en-IN" sz="600" dirty="0">
                <a:solidFill>
                  <a:srgbClr val="4C4D4F"/>
                </a:solidFill>
                <a:latin typeface="Calibri"/>
                <a:cs typeface="Calibri"/>
              </a:rPr>
              <a:t>; SQ: paclitaxel + carboplatin. </a:t>
            </a:r>
          </a:p>
          <a:p>
            <a:pPr marL="38100">
              <a:lnSpc>
                <a:spcPct val="100000"/>
              </a:lnSpc>
              <a:spcBef>
                <a:spcPts val="100"/>
              </a:spcBef>
            </a:pPr>
            <a:r>
              <a:rPr lang="en-IN" sz="600" baseline="30000" dirty="0" err="1">
                <a:solidFill>
                  <a:srgbClr val="4C4D4F"/>
                </a:solidFill>
                <a:latin typeface="Calibri"/>
                <a:cs typeface="Calibri"/>
              </a:rPr>
              <a:t>d</a:t>
            </a:r>
            <a:r>
              <a:rPr lang="en-IN" sz="600" dirty="0" err="1">
                <a:solidFill>
                  <a:srgbClr val="4C4D4F"/>
                </a:solidFill>
                <a:latin typeface="Calibri"/>
                <a:cs typeface="Calibri"/>
              </a:rPr>
              <a:t>Hierarchically</a:t>
            </a:r>
            <a:r>
              <a:rPr lang="en-IN" sz="600" dirty="0">
                <a:solidFill>
                  <a:srgbClr val="4C4D4F"/>
                </a:solidFill>
                <a:latin typeface="Calibri"/>
                <a:cs typeface="Calibri"/>
              </a:rPr>
              <a:t> statistically tested.</a:t>
            </a:r>
          </a:p>
          <a:p>
            <a:pPr marL="38100">
              <a:lnSpc>
                <a:spcPct val="100000"/>
              </a:lnSpc>
              <a:spcBef>
                <a:spcPts val="100"/>
              </a:spcBef>
            </a:pPr>
            <a:endParaRPr lang="en-IN" sz="600" dirty="0">
              <a:solidFill>
                <a:srgbClr val="4C4D4F"/>
              </a:solidFill>
              <a:latin typeface="Calibri"/>
              <a:cs typeface="Calibri"/>
            </a:endParaRPr>
          </a:p>
          <a:p>
            <a:pPr marL="38100">
              <a:lnSpc>
                <a:spcPct val="100000"/>
              </a:lnSpc>
              <a:spcBef>
                <a:spcPts val="100"/>
              </a:spcBef>
            </a:pPr>
            <a:r>
              <a:rPr lang="en-IN" sz="600" dirty="0">
                <a:solidFill>
                  <a:srgbClr val="4C4D4F"/>
                </a:solidFill>
                <a:latin typeface="Calibri"/>
                <a:cs typeface="Calibri"/>
              </a:rPr>
              <a:t>ALK: anaplastic lymphoma kinase; BICR: blinded independent central review; Chemo: chemotherapy; ECOG PS: Eastern Cooperative Oncology Group Performance Status; EGFR: epidermal growth factor receptor; IPI: ipilimumab; n: number of subjects; NIVO: nivolumab NSCLC: non-small cell lung cancer; </a:t>
            </a:r>
            <a:br>
              <a:rPr lang="en-IN" sz="600" dirty="0">
                <a:solidFill>
                  <a:srgbClr val="4C4D4F"/>
                </a:solidFill>
                <a:latin typeface="Calibri"/>
                <a:cs typeface="Calibri"/>
              </a:rPr>
            </a:br>
            <a:r>
              <a:rPr lang="en-IN" sz="600" dirty="0">
                <a:solidFill>
                  <a:srgbClr val="4C4D4F"/>
                </a:solidFill>
                <a:latin typeface="Calibri"/>
                <a:cs typeface="Calibri"/>
              </a:rPr>
              <a:t>NSQ: non-squamous; ORR: objective response rate; OS: overall survival; PD-L1: programmed death ligand 1; PFS: progression free survival; Q3W: once every 3 weeks; Q6W: once every 6 weeks; R: randomization; SQ: squamous.</a:t>
            </a:r>
          </a:p>
          <a:p>
            <a:pPr marL="38100">
              <a:lnSpc>
                <a:spcPct val="100000"/>
              </a:lnSpc>
              <a:spcBef>
                <a:spcPts val="100"/>
              </a:spcBef>
            </a:pPr>
            <a:r>
              <a:rPr lang="fr-FR" sz="600" dirty="0">
                <a:solidFill>
                  <a:srgbClr val="4C4D4F"/>
                </a:solidFill>
                <a:latin typeface="Calibri"/>
                <a:cs typeface="Calibri"/>
              </a:rPr>
              <a:t>Carbone D P et al. ESMO 2025. 10(6). https://doi.org/10.1016/j.esmoop.2025.105123</a:t>
            </a:r>
          </a:p>
          <a:p>
            <a:pPr marL="38100">
              <a:lnSpc>
                <a:spcPct val="100000"/>
              </a:lnSpc>
              <a:spcBef>
                <a:spcPts val="100"/>
              </a:spcBef>
            </a:pPr>
            <a:r>
              <a:rPr lang="fr-FR" sz="600" dirty="0">
                <a:solidFill>
                  <a:srgbClr val="4C4D4F"/>
                </a:solidFill>
                <a:latin typeface="Calibri"/>
                <a:cs typeface="Calibri"/>
              </a:rPr>
              <a:t>Carbone D P et al. ESMO 2025. 10(6). https://doi.org/10.1016/j.esmoop.2025.105123. </a:t>
            </a:r>
            <a:r>
              <a:rPr lang="fr-FR" sz="600" dirty="0" err="1">
                <a:solidFill>
                  <a:srgbClr val="4C4D4F"/>
                </a:solidFill>
                <a:latin typeface="Calibri"/>
                <a:cs typeface="Calibri"/>
              </a:rPr>
              <a:t>Supplementary</a:t>
            </a:r>
            <a:r>
              <a:rPr lang="fr-FR" sz="600" dirty="0">
                <a:solidFill>
                  <a:srgbClr val="4C4D4F"/>
                </a:solidFill>
                <a:latin typeface="Calibri"/>
                <a:cs typeface="Calibri"/>
              </a:rPr>
              <a:t> </a:t>
            </a:r>
            <a:r>
              <a:rPr lang="fr-FR" sz="600" dirty="0" err="1">
                <a:solidFill>
                  <a:srgbClr val="4C4D4F"/>
                </a:solidFill>
                <a:latin typeface="Calibri"/>
                <a:cs typeface="Calibri"/>
              </a:rPr>
              <a:t>appendix</a:t>
            </a:r>
            <a:r>
              <a:rPr lang="fr-FR" sz="600" dirty="0">
                <a:solidFill>
                  <a:srgbClr val="4C4D4F"/>
                </a:solidFill>
                <a:latin typeface="Calibri"/>
                <a:cs typeface="Calibri"/>
              </a:rPr>
              <a:t>.</a:t>
            </a:r>
          </a:p>
        </p:txBody>
      </p:sp>
      <p:grpSp>
        <p:nvGrpSpPr>
          <p:cNvPr id="70" name="Group 69">
            <a:extLst>
              <a:ext uri="{FF2B5EF4-FFF2-40B4-BE49-F238E27FC236}">
                <a16:creationId xmlns:a16="http://schemas.microsoft.com/office/drawing/2014/main" id="{F45D0A16-C906-3DAF-E069-0101F087C6D8}"/>
              </a:ext>
            </a:extLst>
          </p:cNvPr>
          <p:cNvGrpSpPr/>
          <p:nvPr/>
        </p:nvGrpSpPr>
        <p:grpSpPr>
          <a:xfrm>
            <a:off x="685800" y="2286000"/>
            <a:ext cx="10880711" cy="3075009"/>
            <a:chOff x="854089" y="1420691"/>
            <a:chExt cx="10880711" cy="3075009"/>
          </a:xfrm>
        </p:grpSpPr>
        <p:grpSp>
          <p:nvGrpSpPr>
            <p:cNvPr id="37" name="Group 36">
              <a:extLst>
                <a:ext uri="{FF2B5EF4-FFF2-40B4-BE49-F238E27FC236}">
                  <a16:creationId xmlns:a16="http://schemas.microsoft.com/office/drawing/2014/main" id="{06B22882-3D7B-2468-C154-866F2A75CE4B}"/>
                </a:ext>
              </a:extLst>
            </p:cNvPr>
            <p:cNvGrpSpPr/>
            <p:nvPr/>
          </p:nvGrpSpPr>
          <p:grpSpPr>
            <a:xfrm>
              <a:off x="9754800" y="2161328"/>
              <a:ext cx="1980000" cy="1593734"/>
              <a:chOff x="9754800" y="2145608"/>
              <a:chExt cx="1980000" cy="1593734"/>
            </a:xfrm>
          </p:grpSpPr>
          <p:sp>
            <p:nvSpPr>
              <p:cNvPr id="28" name="Rectangle: Rounded Corners 27">
                <a:extLst>
                  <a:ext uri="{FF2B5EF4-FFF2-40B4-BE49-F238E27FC236}">
                    <a16:creationId xmlns:a16="http://schemas.microsoft.com/office/drawing/2014/main" id="{8DE3268C-1E7A-B23F-531D-C1B0C5CD43BA}"/>
                  </a:ext>
                </a:extLst>
              </p:cNvPr>
              <p:cNvSpPr/>
              <p:nvPr/>
            </p:nvSpPr>
            <p:spPr>
              <a:xfrm>
                <a:off x="9754800" y="2145608"/>
                <a:ext cx="1980000" cy="1593734"/>
              </a:xfrm>
              <a:prstGeom prst="roundRect">
                <a:avLst>
                  <a:gd name="adj" fmla="val 6601"/>
                </a:avLst>
              </a:prstGeom>
              <a:solidFill>
                <a:srgbClr val="4E59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rebuchet MS" panose="020B0603020202020204" pitchFamily="34" charset="0"/>
                </a:endParaRPr>
              </a:p>
            </p:txBody>
          </p:sp>
          <p:sp>
            <p:nvSpPr>
              <p:cNvPr id="29" name="TextBox 28">
                <a:extLst>
                  <a:ext uri="{FF2B5EF4-FFF2-40B4-BE49-F238E27FC236}">
                    <a16:creationId xmlns:a16="http://schemas.microsoft.com/office/drawing/2014/main" id="{64BA0725-382F-3DB4-EDE9-F862D32C80C3}"/>
                  </a:ext>
                </a:extLst>
              </p:cNvPr>
              <p:cNvSpPr txBox="1"/>
              <p:nvPr/>
            </p:nvSpPr>
            <p:spPr>
              <a:xfrm>
                <a:off x="9952344" y="2296144"/>
                <a:ext cx="1584912" cy="1292662"/>
              </a:xfrm>
              <a:prstGeom prst="rect">
                <a:avLst/>
              </a:prstGeom>
              <a:noFill/>
            </p:spPr>
            <p:txBody>
              <a:bodyPr wrap="square" lIns="0" tIns="0" rIns="0" bIns="0">
                <a:spAutoFit/>
              </a:bodyPr>
              <a:lstStyle/>
              <a:p>
                <a:pPr algn="l">
                  <a:buClr>
                    <a:schemeClr val="bg1"/>
                  </a:buClr>
                </a:pPr>
                <a:r>
                  <a:rPr lang="en-US" sz="1200" b="1" dirty="0">
                    <a:solidFill>
                      <a:schemeClr val="bg1"/>
                    </a:solidFill>
                    <a:latin typeface="+mj-lt"/>
                    <a:ea typeface="Calibri" panose="020F0502020204030204" pitchFamily="34" charset="0"/>
                    <a:cs typeface="Calibri" panose="020F0502020204030204" pitchFamily="34" charset="0"/>
                  </a:rPr>
                  <a:t>Primary endpoints</a:t>
                </a:r>
              </a:p>
              <a:p>
                <a:pPr marL="171450" indent="-171450" algn="l">
                  <a:buClr>
                    <a:schemeClr val="bg1"/>
                  </a:buClr>
                  <a:buFont typeface="Arial" panose="020B0604020202020204" pitchFamily="34" charset="0"/>
                  <a:buChar char="•"/>
                </a:pPr>
                <a:r>
                  <a:rPr lang="en-US" sz="1200" dirty="0">
                    <a:solidFill>
                      <a:schemeClr val="bg1"/>
                    </a:solidFill>
                    <a:latin typeface="+mj-lt"/>
                    <a:ea typeface="Calibri" panose="020F0502020204030204" pitchFamily="34" charset="0"/>
                    <a:cs typeface="Calibri" panose="020F0502020204030204" pitchFamily="34" charset="0"/>
                  </a:rPr>
                  <a:t>OS</a:t>
                </a:r>
              </a:p>
              <a:p>
                <a:pPr algn="l">
                  <a:buClr>
                    <a:schemeClr val="bg1"/>
                  </a:buClr>
                </a:pPr>
                <a:r>
                  <a:rPr lang="en-US" sz="1200" b="1" dirty="0">
                    <a:solidFill>
                      <a:schemeClr val="bg1"/>
                    </a:solidFill>
                    <a:latin typeface="+mj-lt"/>
                    <a:ea typeface="Calibri" panose="020F0502020204030204" pitchFamily="34" charset="0"/>
                    <a:cs typeface="Calibri" panose="020F0502020204030204" pitchFamily="34" charset="0"/>
                  </a:rPr>
                  <a:t>Secondary endpoints</a:t>
                </a:r>
              </a:p>
              <a:p>
                <a:pPr marL="171450" indent="-171450" algn="l">
                  <a:buClr>
                    <a:schemeClr val="bg1"/>
                  </a:buClr>
                  <a:buFont typeface="Arial" panose="020B0604020202020204" pitchFamily="34" charset="0"/>
                  <a:buChar char="•"/>
                </a:pPr>
                <a:r>
                  <a:rPr lang="en-US" sz="1200" dirty="0">
                    <a:solidFill>
                      <a:schemeClr val="bg1"/>
                    </a:solidFill>
                    <a:latin typeface="+mj-lt"/>
                    <a:ea typeface="Calibri" panose="020F0502020204030204" pitchFamily="34" charset="0"/>
                    <a:cs typeface="Calibri" panose="020F0502020204030204" pitchFamily="34" charset="0"/>
                  </a:rPr>
                  <a:t>PFS by </a:t>
                </a:r>
                <a:r>
                  <a:rPr lang="en-US" sz="1200" dirty="0" err="1">
                    <a:solidFill>
                      <a:schemeClr val="bg1"/>
                    </a:solidFill>
                    <a:latin typeface="+mj-lt"/>
                    <a:ea typeface="Calibri" panose="020F0502020204030204" pitchFamily="34" charset="0"/>
                    <a:cs typeface="Calibri" panose="020F0502020204030204" pitchFamily="34" charset="0"/>
                  </a:rPr>
                  <a:t>BICR</a:t>
                </a:r>
                <a:r>
                  <a:rPr lang="en-US" sz="1200" baseline="30000" dirty="0" err="1">
                    <a:solidFill>
                      <a:schemeClr val="bg1"/>
                    </a:solidFill>
                    <a:latin typeface="+mj-lt"/>
                    <a:ea typeface="Calibri" panose="020F0502020204030204" pitchFamily="34" charset="0"/>
                    <a:cs typeface="Calibri" panose="020F0502020204030204" pitchFamily="34" charset="0"/>
                  </a:rPr>
                  <a:t>d</a:t>
                </a:r>
                <a:endParaRPr lang="en-US" sz="1200" baseline="30000" dirty="0">
                  <a:solidFill>
                    <a:schemeClr val="bg1"/>
                  </a:solidFill>
                  <a:latin typeface="+mj-lt"/>
                  <a:ea typeface="Calibri" panose="020F0502020204030204" pitchFamily="34" charset="0"/>
                  <a:cs typeface="Calibri" panose="020F0502020204030204" pitchFamily="34" charset="0"/>
                </a:endParaRPr>
              </a:p>
              <a:p>
                <a:pPr marL="171450" indent="-171450" algn="l">
                  <a:buClr>
                    <a:schemeClr val="bg1"/>
                  </a:buClr>
                  <a:buFont typeface="Arial" panose="020B0604020202020204" pitchFamily="34" charset="0"/>
                  <a:buChar char="•"/>
                </a:pPr>
                <a:r>
                  <a:rPr lang="en-US" sz="1200" dirty="0">
                    <a:solidFill>
                      <a:schemeClr val="bg1"/>
                    </a:solidFill>
                    <a:latin typeface="+mj-lt"/>
                    <a:ea typeface="Calibri" panose="020F0502020204030204" pitchFamily="34" charset="0"/>
                    <a:cs typeface="Calibri" panose="020F0502020204030204" pitchFamily="34" charset="0"/>
                  </a:rPr>
                  <a:t>ORR by </a:t>
                </a:r>
                <a:r>
                  <a:rPr lang="en-US" sz="1200" dirty="0" err="1">
                    <a:solidFill>
                      <a:schemeClr val="bg1"/>
                    </a:solidFill>
                    <a:latin typeface="+mj-lt"/>
                    <a:ea typeface="Calibri" panose="020F0502020204030204" pitchFamily="34" charset="0"/>
                    <a:cs typeface="Calibri" panose="020F0502020204030204" pitchFamily="34" charset="0"/>
                  </a:rPr>
                  <a:t>BICR</a:t>
                </a:r>
                <a:r>
                  <a:rPr lang="en-US" sz="1200" baseline="30000" dirty="0" err="1">
                    <a:solidFill>
                      <a:schemeClr val="bg1"/>
                    </a:solidFill>
                    <a:latin typeface="+mj-lt"/>
                    <a:ea typeface="Calibri" panose="020F0502020204030204" pitchFamily="34" charset="0"/>
                    <a:cs typeface="Calibri" panose="020F0502020204030204" pitchFamily="34" charset="0"/>
                  </a:rPr>
                  <a:t>d</a:t>
                </a:r>
                <a:endParaRPr lang="en-US" sz="1200" baseline="30000" dirty="0">
                  <a:solidFill>
                    <a:schemeClr val="bg1"/>
                  </a:solidFill>
                  <a:latin typeface="+mj-lt"/>
                  <a:ea typeface="Calibri" panose="020F0502020204030204" pitchFamily="34" charset="0"/>
                  <a:cs typeface="Calibri" panose="020F0502020204030204" pitchFamily="34" charset="0"/>
                </a:endParaRPr>
              </a:p>
              <a:p>
                <a:pPr marL="171450" indent="-171450" algn="l">
                  <a:buClr>
                    <a:schemeClr val="bg1"/>
                  </a:buClr>
                  <a:buFont typeface="Arial" panose="020B0604020202020204" pitchFamily="34" charset="0"/>
                  <a:buChar char="•"/>
                </a:pPr>
                <a:r>
                  <a:rPr lang="en-US" sz="1200" dirty="0">
                    <a:solidFill>
                      <a:schemeClr val="bg1"/>
                    </a:solidFill>
                    <a:latin typeface="+mj-lt"/>
                    <a:ea typeface="Calibri" panose="020F0502020204030204" pitchFamily="34" charset="0"/>
                    <a:cs typeface="Calibri" panose="020F0502020204030204" pitchFamily="34" charset="0"/>
                  </a:rPr>
                  <a:t>Efficacy by tumor </a:t>
                </a:r>
                <a:br>
                  <a:rPr lang="en-US" sz="1200" dirty="0">
                    <a:solidFill>
                      <a:schemeClr val="bg1"/>
                    </a:solidFill>
                    <a:latin typeface="+mj-lt"/>
                    <a:ea typeface="Calibri" panose="020F0502020204030204" pitchFamily="34" charset="0"/>
                    <a:cs typeface="Calibri" panose="020F0502020204030204" pitchFamily="34" charset="0"/>
                  </a:rPr>
                </a:br>
                <a:r>
                  <a:rPr lang="en-US" sz="1200" dirty="0">
                    <a:solidFill>
                      <a:schemeClr val="bg1"/>
                    </a:solidFill>
                    <a:latin typeface="+mj-lt"/>
                    <a:ea typeface="Calibri" panose="020F0502020204030204" pitchFamily="34" charset="0"/>
                    <a:cs typeface="Calibri" panose="020F0502020204030204" pitchFamily="34" charset="0"/>
                  </a:rPr>
                  <a:t>PD-L1 expression</a:t>
                </a:r>
              </a:p>
            </p:txBody>
          </p:sp>
        </p:grpSp>
        <p:grpSp>
          <p:nvGrpSpPr>
            <p:cNvPr id="69" name="Group 68">
              <a:extLst>
                <a:ext uri="{FF2B5EF4-FFF2-40B4-BE49-F238E27FC236}">
                  <a16:creationId xmlns:a16="http://schemas.microsoft.com/office/drawing/2014/main" id="{E2198080-9A11-FC01-171C-82992BFFDD0B}"/>
                </a:ext>
              </a:extLst>
            </p:cNvPr>
            <p:cNvGrpSpPr/>
            <p:nvPr/>
          </p:nvGrpSpPr>
          <p:grpSpPr>
            <a:xfrm>
              <a:off x="854089" y="1420691"/>
              <a:ext cx="8729083" cy="3075009"/>
              <a:chOff x="854089" y="1420691"/>
              <a:chExt cx="8729083" cy="3075009"/>
            </a:xfrm>
          </p:grpSpPr>
          <p:cxnSp>
            <p:nvCxnSpPr>
              <p:cNvPr id="7" name="Elbow Connector 62">
                <a:extLst>
                  <a:ext uri="{FF2B5EF4-FFF2-40B4-BE49-F238E27FC236}">
                    <a16:creationId xmlns:a16="http://schemas.microsoft.com/office/drawing/2014/main" id="{D5571ED1-D5DD-692F-39E3-510289101A8F}"/>
                  </a:ext>
                </a:extLst>
              </p:cNvPr>
              <p:cNvCxnSpPr>
                <a:cxnSpLocks/>
              </p:cNvCxnSpPr>
              <p:nvPr/>
            </p:nvCxnSpPr>
            <p:spPr>
              <a:xfrm rot="16200000" flipH="1">
                <a:off x="4220723" y="3056254"/>
                <a:ext cx="936000" cy="828000"/>
              </a:xfrm>
              <a:prstGeom prst="bentConnector2">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grpSp>
            <p:nvGrpSpPr>
              <p:cNvPr id="30" name="Group 29">
                <a:extLst>
                  <a:ext uri="{FF2B5EF4-FFF2-40B4-BE49-F238E27FC236}">
                    <a16:creationId xmlns:a16="http://schemas.microsoft.com/office/drawing/2014/main" id="{06039D9A-A760-60C4-5B30-7D5E26C7307A}"/>
                  </a:ext>
                </a:extLst>
              </p:cNvPr>
              <p:cNvGrpSpPr/>
              <p:nvPr/>
            </p:nvGrpSpPr>
            <p:grpSpPr>
              <a:xfrm>
                <a:off x="7567172" y="2419211"/>
                <a:ext cx="2016000" cy="1077969"/>
                <a:chOff x="7522175" y="2427230"/>
                <a:chExt cx="2016000" cy="1077969"/>
              </a:xfrm>
            </p:grpSpPr>
            <p:sp>
              <p:nvSpPr>
                <p:cNvPr id="21" name="Rectangle: Rounded Corners 20">
                  <a:extLst>
                    <a:ext uri="{FF2B5EF4-FFF2-40B4-BE49-F238E27FC236}">
                      <a16:creationId xmlns:a16="http://schemas.microsoft.com/office/drawing/2014/main" id="{6BDA1027-64B6-DBDF-F3DB-D387B86AC41B}"/>
                    </a:ext>
                  </a:extLst>
                </p:cNvPr>
                <p:cNvSpPr/>
                <p:nvPr/>
              </p:nvSpPr>
              <p:spPr>
                <a:xfrm>
                  <a:off x="7522175" y="2427230"/>
                  <a:ext cx="2016000" cy="1077969"/>
                </a:xfrm>
                <a:prstGeom prst="roundRect">
                  <a:avLst>
                    <a:gd name="adj" fmla="val 5289"/>
                  </a:avLst>
                </a:prstGeom>
                <a:solidFill>
                  <a:srgbClr val="6C7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rebuchet MS" panose="020B0603020202020204" pitchFamily="34" charset="0"/>
                  </a:endParaRPr>
                </a:p>
              </p:txBody>
            </p:sp>
            <p:sp>
              <p:nvSpPr>
                <p:cNvPr id="22" name="TextBox 21">
                  <a:extLst>
                    <a:ext uri="{FF2B5EF4-FFF2-40B4-BE49-F238E27FC236}">
                      <a16:creationId xmlns:a16="http://schemas.microsoft.com/office/drawing/2014/main" id="{EEB47C25-6C1B-CEBA-BB4E-48C7790C85A3}"/>
                    </a:ext>
                  </a:extLst>
                </p:cNvPr>
                <p:cNvSpPr txBox="1"/>
                <p:nvPr/>
              </p:nvSpPr>
              <p:spPr>
                <a:xfrm>
                  <a:off x="7619943" y="2550716"/>
                  <a:ext cx="1820465" cy="830997"/>
                </a:xfrm>
                <a:prstGeom prst="rect">
                  <a:avLst/>
                </a:prstGeom>
                <a:noFill/>
              </p:spPr>
              <p:txBody>
                <a:bodyPr wrap="square" rtlCol="0">
                  <a:spAutoFit/>
                </a:bodyPr>
                <a:lstStyle/>
                <a:p>
                  <a:pPr>
                    <a:buClr>
                      <a:schemeClr val="bg1"/>
                    </a:buClr>
                  </a:pPr>
                  <a:r>
                    <a:rPr lang="en-US" sz="1200" dirty="0">
                      <a:solidFill>
                        <a:schemeClr val="bg1"/>
                      </a:solidFill>
                      <a:latin typeface="+mj-lt"/>
                      <a:ea typeface="Calibri" panose="020F0502020204030204" pitchFamily="34" charset="0"/>
                      <a:cs typeface="Calibri" panose="020F0502020204030204" pitchFamily="34" charset="0"/>
                    </a:rPr>
                    <a:t>Until disease progression, unacceptable toxicity, or for 2 years for immunotherapy</a:t>
                  </a:r>
                </a:p>
              </p:txBody>
            </p:sp>
          </p:grpSp>
          <p:grpSp>
            <p:nvGrpSpPr>
              <p:cNvPr id="36" name="Group 35">
                <a:extLst>
                  <a:ext uri="{FF2B5EF4-FFF2-40B4-BE49-F238E27FC236}">
                    <a16:creationId xmlns:a16="http://schemas.microsoft.com/office/drawing/2014/main" id="{0E3964F4-73E7-52F2-B5B2-A285022FBB65}"/>
                  </a:ext>
                </a:extLst>
              </p:cNvPr>
              <p:cNvGrpSpPr/>
              <p:nvPr/>
            </p:nvGrpSpPr>
            <p:grpSpPr>
              <a:xfrm>
                <a:off x="5104557" y="1454885"/>
                <a:ext cx="2160000" cy="3006621"/>
                <a:chOff x="4621800" y="1445980"/>
                <a:chExt cx="2160000" cy="3006621"/>
              </a:xfrm>
            </p:grpSpPr>
            <p:grpSp>
              <p:nvGrpSpPr>
                <p:cNvPr id="31" name="Group 30">
                  <a:extLst>
                    <a:ext uri="{FF2B5EF4-FFF2-40B4-BE49-F238E27FC236}">
                      <a16:creationId xmlns:a16="http://schemas.microsoft.com/office/drawing/2014/main" id="{225F141C-A1B6-729E-A0ED-1BEA71737821}"/>
                    </a:ext>
                  </a:extLst>
                </p:cNvPr>
                <p:cNvGrpSpPr/>
                <p:nvPr/>
              </p:nvGrpSpPr>
              <p:grpSpPr>
                <a:xfrm>
                  <a:off x="4621800" y="1445980"/>
                  <a:ext cx="2160000" cy="1020292"/>
                  <a:chOff x="4621800" y="1445980"/>
                  <a:chExt cx="2160000" cy="1020292"/>
                </a:xfrm>
              </p:grpSpPr>
              <p:sp>
                <p:nvSpPr>
                  <p:cNvPr id="15" name="Rectangle: Rounded Corners 14">
                    <a:extLst>
                      <a:ext uri="{FF2B5EF4-FFF2-40B4-BE49-F238E27FC236}">
                        <a16:creationId xmlns:a16="http://schemas.microsoft.com/office/drawing/2014/main" id="{DFF936DB-80AB-12FA-9724-BA80739FB6E4}"/>
                      </a:ext>
                    </a:extLst>
                  </p:cNvPr>
                  <p:cNvSpPr/>
                  <p:nvPr/>
                </p:nvSpPr>
                <p:spPr>
                  <a:xfrm>
                    <a:off x="4621800" y="1445980"/>
                    <a:ext cx="2160000" cy="1020292"/>
                  </a:xfrm>
                  <a:prstGeom prst="roundRect">
                    <a:avLst>
                      <a:gd name="adj" fmla="val 12859"/>
                    </a:avLst>
                  </a:prstGeom>
                  <a:solidFill>
                    <a:srgbClr val="717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rebuchet MS" panose="020B0603020202020204" pitchFamily="34" charset="0"/>
                    </a:endParaRPr>
                  </a:p>
                </p:txBody>
              </p:sp>
              <p:sp>
                <p:nvSpPr>
                  <p:cNvPr id="16" name="TextBox 15">
                    <a:extLst>
                      <a:ext uri="{FF2B5EF4-FFF2-40B4-BE49-F238E27FC236}">
                        <a16:creationId xmlns:a16="http://schemas.microsoft.com/office/drawing/2014/main" id="{C51FD6AA-A17B-49A1-63AF-84E606E13A20}"/>
                      </a:ext>
                    </a:extLst>
                  </p:cNvPr>
                  <p:cNvSpPr txBox="1"/>
                  <p:nvPr/>
                </p:nvSpPr>
                <p:spPr>
                  <a:xfrm>
                    <a:off x="4821334" y="1540628"/>
                    <a:ext cx="1760933" cy="830997"/>
                  </a:xfrm>
                  <a:prstGeom prst="rect">
                    <a:avLst/>
                  </a:prstGeom>
                  <a:noFill/>
                </p:spPr>
                <p:txBody>
                  <a:bodyPr wrap="square">
                    <a:spAutoFit/>
                  </a:bodyPr>
                  <a:lstStyle/>
                  <a:p>
                    <a:pPr algn="ctr"/>
                    <a:r>
                      <a:rPr lang="en-IN" sz="1200" i="0" u="none" strike="noStrike" baseline="0" dirty="0">
                        <a:solidFill>
                          <a:schemeClr val="bg1"/>
                        </a:solidFill>
                        <a:latin typeface="+mj-lt"/>
                        <a:ea typeface="Calibri" panose="020F0502020204030204" pitchFamily="34" charset="0"/>
                        <a:cs typeface="Calibri" panose="020F0502020204030204" pitchFamily="34" charset="0"/>
                      </a:rPr>
                      <a:t>NIVO 360mg Q3W + IPI 1mg/kg Q6W + </a:t>
                    </a:r>
                    <a:r>
                      <a:rPr lang="en-IN" sz="1200" i="0" u="none" strike="noStrike" baseline="0" dirty="0" err="1">
                        <a:solidFill>
                          <a:schemeClr val="bg1"/>
                        </a:solidFill>
                        <a:latin typeface="+mj-lt"/>
                        <a:ea typeface="Calibri" panose="020F0502020204030204" pitchFamily="34" charset="0"/>
                        <a:cs typeface="Calibri" panose="020F0502020204030204" pitchFamily="34" charset="0"/>
                      </a:rPr>
                      <a:t>Chemo</a:t>
                    </a:r>
                    <a:r>
                      <a:rPr lang="en-IN" sz="1200" i="0" u="none" strike="noStrike" baseline="30000" dirty="0" err="1">
                        <a:solidFill>
                          <a:schemeClr val="bg1"/>
                        </a:solidFill>
                        <a:latin typeface="+mj-lt"/>
                        <a:ea typeface="Calibri" panose="020F0502020204030204" pitchFamily="34" charset="0"/>
                        <a:cs typeface="Calibri" panose="020F0502020204030204" pitchFamily="34" charset="0"/>
                      </a:rPr>
                      <a:t>c</a:t>
                    </a:r>
                    <a:r>
                      <a:rPr lang="en-IN" sz="1200" i="0" u="none" strike="noStrike" baseline="0" dirty="0">
                        <a:solidFill>
                          <a:schemeClr val="bg1"/>
                        </a:solidFill>
                        <a:latin typeface="+mj-lt"/>
                        <a:ea typeface="Calibri" panose="020F0502020204030204" pitchFamily="34" charset="0"/>
                        <a:cs typeface="Calibri" panose="020F0502020204030204" pitchFamily="34" charset="0"/>
                      </a:rPr>
                      <a:t> Q3W (2 cycles)</a:t>
                    </a:r>
                  </a:p>
                  <a:p>
                    <a:pPr algn="ctr"/>
                    <a:r>
                      <a:rPr lang="en-IN" sz="1200" i="0" u="none" strike="noStrike" baseline="0" dirty="0">
                        <a:solidFill>
                          <a:schemeClr val="bg1"/>
                        </a:solidFill>
                        <a:latin typeface="+mj-lt"/>
                        <a:ea typeface="Calibri" panose="020F0502020204030204" pitchFamily="34" charset="0"/>
                        <a:cs typeface="Calibri" panose="020F0502020204030204" pitchFamily="34" charset="0"/>
                      </a:rPr>
                      <a:t>(n=361)</a:t>
                    </a:r>
                  </a:p>
                </p:txBody>
              </p:sp>
            </p:grpSp>
            <p:grpSp>
              <p:nvGrpSpPr>
                <p:cNvPr id="32" name="Group 31">
                  <a:extLst>
                    <a:ext uri="{FF2B5EF4-FFF2-40B4-BE49-F238E27FC236}">
                      <a16:creationId xmlns:a16="http://schemas.microsoft.com/office/drawing/2014/main" id="{855B6214-7C6A-2ECF-BD21-1C67670C8101}"/>
                    </a:ext>
                  </a:extLst>
                </p:cNvPr>
                <p:cNvGrpSpPr/>
                <p:nvPr/>
              </p:nvGrpSpPr>
              <p:grpSpPr>
                <a:xfrm>
                  <a:off x="4621800" y="3406097"/>
                  <a:ext cx="2160000" cy="1046504"/>
                  <a:chOff x="4621800" y="3406097"/>
                  <a:chExt cx="2160000" cy="1046504"/>
                </a:xfrm>
              </p:grpSpPr>
              <p:sp>
                <p:nvSpPr>
                  <p:cNvPr id="25" name="Rectangle: Rounded Corners 24">
                    <a:extLst>
                      <a:ext uri="{FF2B5EF4-FFF2-40B4-BE49-F238E27FC236}">
                        <a16:creationId xmlns:a16="http://schemas.microsoft.com/office/drawing/2014/main" id="{665C187E-F55F-5CA2-23E2-4FA812E97560}"/>
                      </a:ext>
                    </a:extLst>
                  </p:cNvPr>
                  <p:cNvSpPr/>
                  <p:nvPr/>
                </p:nvSpPr>
                <p:spPr>
                  <a:xfrm>
                    <a:off x="4621800" y="3406097"/>
                    <a:ext cx="2160000" cy="1046504"/>
                  </a:xfrm>
                  <a:prstGeom prst="roundRect">
                    <a:avLst>
                      <a:gd name="adj" fmla="val 12859"/>
                    </a:avLst>
                  </a:prstGeom>
                  <a:solidFill>
                    <a:srgbClr val="7170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rebuchet MS" panose="020B0603020202020204" pitchFamily="34" charset="0"/>
                    </a:endParaRPr>
                  </a:p>
                </p:txBody>
              </p:sp>
              <p:sp>
                <p:nvSpPr>
                  <p:cNvPr id="26" name="TextBox 25">
                    <a:extLst>
                      <a:ext uri="{FF2B5EF4-FFF2-40B4-BE49-F238E27FC236}">
                        <a16:creationId xmlns:a16="http://schemas.microsoft.com/office/drawing/2014/main" id="{00EF375B-D28B-00C3-F0BC-80E1347DB381}"/>
                      </a:ext>
                    </a:extLst>
                  </p:cNvPr>
                  <p:cNvSpPr txBox="1"/>
                  <p:nvPr/>
                </p:nvSpPr>
                <p:spPr>
                  <a:xfrm>
                    <a:off x="4821334" y="3606184"/>
                    <a:ext cx="1760933" cy="646331"/>
                  </a:xfrm>
                  <a:prstGeom prst="rect">
                    <a:avLst/>
                  </a:prstGeom>
                  <a:noFill/>
                </p:spPr>
                <p:txBody>
                  <a:bodyPr wrap="square" lIns="0" tIns="0" rIns="0" bIns="0">
                    <a:spAutoFit/>
                  </a:bodyPr>
                  <a:lstStyle/>
                  <a:p>
                    <a:pPr algn="ctr"/>
                    <a:r>
                      <a:rPr lang="en-IN" sz="1200" i="0" u="none" strike="noStrike" baseline="0" dirty="0" err="1">
                        <a:solidFill>
                          <a:schemeClr val="bg1"/>
                        </a:solidFill>
                        <a:latin typeface="+mj-lt"/>
                        <a:ea typeface="Calibri" panose="020F0502020204030204" pitchFamily="34" charset="0"/>
                        <a:cs typeface="Calibri" panose="020F0502020204030204" pitchFamily="34" charset="0"/>
                      </a:rPr>
                      <a:t>Chemo</a:t>
                    </a:r>
                    <a:r>
                      <a:rPr lang="en-IN" sz="1200" i="0" u="none" strike="noStrike" baseline="30000" dirty="0" err="1">
                        <a:solidFill>
                          <a:schemeClr val="bg1"/>
                        </a:solidFill>
                        <a:latin typeface="+mj-lt"/>
                        <a:ea typeface="Calibri" panose="020F0502020204030204" pitchFamily="34" charset="0"/>
                        <a:cs typeface="Calibri" panose="020F0502020204030204" pitchFamily="34" charset="0"/>
                      </a:rPr>
                      <a:t>c</a:t>
                    </a:r>
                    <a:r>
                      <a:rPr lang="en-IN" sz="1200" i="0" u="none" strike="noStrike" baseline="0" dirty="0">
                        <a:solidFill>
                          <a:schemeClr val="bg1"/>
                        </a:solidFill>
                        <a:latin typeface="+mj-lt"/>
                        <a:ea typeface="Calibri" panose="020F0502020204030204" pitchFamily="34" charset="0"/>
                        <a:cs typeface="Calibri" panose="020F0502020204030204" pitchFamily="34" charset="0"/>
                      </a:rPr>
                      <a:t> Q3W (4 cycles)</a:t>
                    </a:r>
                  </a:p>
                  <a:p>
                    <a:pPr algn="ctr"/>
                    <a:r>
                      <a:rPr lang="en-IN" sz="1200" i="0" u="none" strike="noStrike" baseline="0" dirty="0">
                        <a:solidFill>
                          <a:schemeClr val="bg1"/>
                        </a:solidFill>
                        <a:latin typeface="+mj-lt"/>
                        <a:ea typeface="Calibri" panose="020F0502020204030204" pitchFamily="34" charset="0"/>
                        <a:cs typeface="Calibri" panose="020F0502020204030204" pitchFamily="34" charset="0"/>
                      </a:rPr>
                      <a:t>(n=358)</a:t>
                    </a:r>
                  </a:p>
                  <a:p>
                    <a:pPr algn="ctr"/>
                    <a:r>
                      <a:rPr lang="en-IN" sz="900" i="0" u="none" strike="noStrike" baseline="0" dirty="0">
                        <a:solidFill>
                          <a:schemeClr val="bg1"/>
                        </a:solidFill>
                        <a:latin typeface="+mj-lt"/>
                        <a:ea typeface="Calibri" panose="020F0502020204030204" pitchFamily="34" charset="0"/>
                        <a:cs typeface="Calibri" panose="020F0502020204030204" pitchFamily="34" charset="0"/>
                      </a:rPr>
                      <a:t>With optional pemetrexed maintenance (NSQ)</a:t>
                    </a:r>
                  </a:p>
                </p:txBody>
              </p:sp>
            </p:grpSp>
          </p:grpSp>
          <p:cxnSp>
            <p:nvCxnSpPr>
              <p:cNvPr id="44" name="Elbow Connector 62">
                <a:extLst>
                  <a:ext uri="{FF2B5EF4-FFF2-40B4-BE49-F238E27FC236}">
                    <a16:creationId xmlns:a16="http://schemas.microsoft.com/office/drawing/2014/main" id="{DAF6598C-91D6-5AC0-CA35-E01926ED4CD4}"/>
                  </a:ext>
                </a:extLst>
              </p:cNvPr>
              <p:cNvCxnSpPr>
                <a:cxnSpLocks/>
              </p:cNvCxnSpPr>
              <p:nvPr/>
            </p:nvCxnSpPr>
            <p:spPr>
              <a:xfrm rot="5400000" flipH="1" flipV="1">
                <a:off x="4220723" y="2032194"/>
                <a:ext cx="936000" cy="828000"/>
              </a:xfrm>
              <a:prstGeom prst="bentConnector2">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grpSp>
            <p:nvGrpSpPr>
              <p:cNvPr id="23" name="Group 22">
                <a:extLst>
                  <a:ext uri="{FF2B5EF4-FFF2-40B4-BE49-F238E27FC236}">
                    <a16:creationId xmlns:a16="http://schemas.microsoft.com/office/drawing/2014/main" id="{BFB6E1D3-A940-5918-C2A4-DA1B9542FC3D}"/>
                  </a:ext>
                </a:extLst>
              </p:cNvPr>
              <p:cNvGrpSpPr/>
              <p:nvPr/>
            </p:nvGrpSpPr>
            <p:grpSpPr>
              <a:xfrm>
                <a:off x="3747503" y="2608394"/>
                <a:ext cx="1054440" cy="699602"/>
                <a:chOff x="4889160" y="1420692"/>
                <a:chExt cx="1054440" cy="699602"/>
              </a:xfrm>
            </p:grpSpPr>
            <p:sp>
              <p:nvSpPr>
                <p:cNvPr id="17" name="Rectangle: Rounded Corners 16">
                  <a:extLst>
                    <a:ext uri="{FF2B5EF4-FFF2-40B4-BE49-F238E27FC236}">
                      <a16:creationId xmlns:a16="http://schemas.microsoft.com/office/drawing/2014/main" id="{3B3C4F28-9D36-C937-6C75-72D564004087}"/>
                    </a:ext>
                  </a:extLst>
                </p:cNvPr>
                <p:cNvSpPr/>
                <p:nvPr/>
              </p:nvSpPr>
              <p:spPr>
                <a:xfrm>
                  <a:off x="4889160" y="1420692"/>
                  <a:ext cx="1054440" cy="699602"/>
                </a:xfrm>
                <a:prstGeom prst="roundRect">
                  <a:avLst>
                    <a:gd name="adj" fmla="val 6601"/>
                  </a:avLst>
                </a:prstGeom>
                <a:solidFill>
                  <a:srgbClr val="4E59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rebuchet MS" panose="020B0603020202020204" pitchFamily="34" charset="0"/>
                  </a:endParaRPr>
                </a:p>
              </p:txBody>
            </p:sp>
            <p:sp>
              <p:nvSpPr>
                <p:cNvPr id="18" name="TextBox 17">
                  <a:extLst>
                    <a:ext uri="{FF2B5EF4-FFF2-40B4-BE49-F238E27FC236}">
                      <a16:creationId xmlns:a16="http://schemas.microsoft.com/office/drawing/2014/main" id="{D70A0007-E487-12F2-BA6A-23A655D65D94}"/>
                    </a:ext>
                  </a:extLst>
                </p:cNvPr>
                <p:cNvSpPr txBox="1"/>
                <p:nvPr/>
              </p:nvSpPr>
              <p:spPr>
                <a:xfrm>
                  <a:off x="5173526" y="1493494"/>
                  <a:ext cx="485710" cy="553998"/>
                </a:xfrm>
                <a:prstGeom prst="rect">
                  <a:avLst/>
                </a:prstGeom>
                <a:noFill/>
              </p:spPr>
              <p:txBody>
                <a:bodyPr wrap="none" lIns="0" tIns="0" rIns="0" bIns="0">
                  <a:spAutoFit/>
                </a:bodyPr>
                <a:lstStyle/>
                <a:p>
                  <a:pPr algn="ctr">
                    <a:buClr>
                      <a:schemeClr val="bg1"/>
                    </a:buClr>
                  </a:pPr>
                  <a:r>
                    <a:rPr lang="en-IN" sz="1200" dirty="0">
                      <a:solidFill>
                        <a:schemeClr val="bg1"/>
                      </a:solidFill>
                      <a:latin typeface="+mj-lt"/>
                      <a:ea typeface="Calibri" panose="020F0502020204030204" pitchFamily="34" charset="0"/>
                      <a:cs typeface="Calibri" panose="020F0502020204030204" pitchFamily="34" charset="0"/>
                    </a:rPr>
                    <a:t>R</a:t>
                  </a:r>
                </a:p>
                <a:p>
                  <a:pPr algn="ctr">
                    <a:buClr>
                      <a:schemeClr val="bg1"/>
                    </a:buClr>
                  </a:pPr>
                  <a:r>
                    <a:rPr lang="en-IN" sz="1200" dirty="0">
                      <a:solidFill>
                        <a:schemeClr val="bg1"/>
                      </a:solidFill>
                      <a:latin typeface="+mj-lt"/>
                      <a:ea typeface="Calibri" panose="020F0502020204030204" pitchFamily="34" charset="0"/>
                      <a:cs typeface="Calibri" panose="020F0502020204030204" pitchFamily="34" charset="0"/>
                    </a:rPr>
                    <a:t>1:1</a:t>
                  </a:r>
                </a:p>
                <a:p>
                  <a:pPr algn="ctr">
                    <a:buClr>
                      <a:schemeClr val="bg1"/>
                    </a:buClr>
                  </a:pPr>
                  <a:r>
                    <a:rPr lang="en-IN" sz="1200" dirty="0">
                      <a:solidFill>
                        <a:schemeClr val="bg1"/>
                      </a:solidFill>
                      <a:latin typeface="+mj-lt"/>
                      <a:ea typeface="Calibri" panose="020F0502020204030204" pitchFamily="34" charset="0"/>
                      <a:cs typeface="Calibri" panose="020F0502020204030204" pitchFamily="34" charset="0"/>
                    </a:rPr>
                    <a:t>(n=719)</a:t>
                  </a:r>
                </a:p>
              </p:txBody>
            </p:sp>
          </p:grpSp>
          <p:grpSp>
            <p:nvGrpSpPr>
              <p:cNvPr id="63" name="Group 62">
                <a:extLst>
                  <a:ext uri="{FF2B5EF4-FFF2-40B4-BE49-F238E27FC236}">
                    <a16:creationId xmlns:a16="http://schemas.microsoft.com/office/drawing/2014/main" id="{2931EB89-D40E-D047-9507-834ECB0BDED1}"/>
                  </a:ext>
                </a:extLst>
              </p:cNvPr>
              <p:cNvGrpSpPr/>
              <p:nvPr/>
            </p:nvGrpSpPr>
            <p:grpSpPr>
              <a:xfrm>
                <a:off x="2765699" y="2118614"/>
                <a:ext cx="981804" cy="1679162"/>
                <a:chOff x="2765699" y="2118614"/>
                <a:chExt cx="981804" cy="1679162"/>
              </a:xfrm>
            </p:grpSpPr>
            <p:cxnSp>
              <p:nvCxnSpPr>
                <p:cNvPr id="10" name="Elbow Connector 52">
                  <a:extLst>
                    <a:ext uri="{FF2B5EF4-FFF2-40B4-BE49-F238E27FC236}">
                      <a16:creationId xmlns:a16="http://schemas.microsoft.com/office/drawing/2014/main" id="{C4ABD81E-3BAF-C594-7FA2-AAFA72772676}"/>
                    </a:ext>
                  </a:extLst>
                </p:cNvPr>
                <p:cNvCxnSpPr>
                  <a:cxnSpLocks/>
                </p:cNvCxnSpPr>
                <p:nvPr/>
              </p:nvCxnSpPr>
              <p:spPr>
                <a:xfrm rot="10800000" flipH="1" flipV="1">
                  <a:off x="3603503" y="2958195"/>
                  <a:ext cx="144000" cy="0"/>
                </a:xfrm>
                <a:prstGeom prst="bentConnector3">
                  <a:avLst>
                    <a:gd name="adj1" fmla="val 134"/>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grpSp>
              <p:nvGrpSpPr>
                <p:cNvPr id="62" name="Group 61">
                  <a:extLst>
                    <a:ext uri="{FF2B5EF4-FFF2-40B4-BE49-F238E27FC236}">
                      <a16:creationId xmlns:a16="http://schemas.microsoft.com/office/drawing/2014/main" id="{B4BB84C5-0158-38F9-8725-030057B14F05}"/>
                    </a:ext>
                  </a:extLst>
                </p:cNvPr>
                <p:cNvGrpSpPr/>
                <p:nvPr/>
              </p:nvGrpSpPr>
              <p:grpSpPr>
                <a:xfrm flipH="1">
                  <a:off x="2765699" y="2118614"/>
                  <a:ext cx="828000" cy="1679162"/>
                  <a:chOff x="3265624" y="2076238"/>
                  <a:chExt cx="828000" cy="1679162"/>
                </a:xfrm>
              </p:grpSpPr>
              <p:cxnSp>
                <p:nvCxnSpPr>
                  <p:cNvPr id="60" name="Elbow Connector 62">
                    <a:extLst>
                      <a:ext uri="{FF2B5EF4-FFF2-40B4-BE49-F238E27FC236}">
                        <a16:creationId xmlns:a16="http://schemas.microsoft.com/office/drawing/2014/main" id="{0979E29E-2B3B-F0AE-E7F3-D18D5AE59067}"/>
                      </a:ext>
                    </a:extLst>
                  </p:cNvPr>
                  <p:cNvCxnSpPr>
                    <a:cxnSpLocks/>
                  </p:cNvCxnSpPr>
                  <p:nvPr/>
                </p:nvCxnSpPr>
                <p:spPr>
                  <a:xfrm rot="16200000" flipH="1">
                    <a:off x="3211624" y="2873400"/>
                    <a:ext cx="936000" cy="828000"/>
                  </a:xfrm>
                  <a:prstGeom prst="bentConnector2">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cxnSp>
                <p:nvCxnSpPr>
                  <p:cNvPr id="61" name="Elbow Connector 62">
                    <a:extLst>
                      <a:ext uri="{FF2B5EF4-FFF2-40B4-BE49-F238E27FC236}">
                        <a16:creationId xmlns:a16="http://schemas.microsoft.com/office/drawing/2014/main" id="{8CC505E7-01C6-DE9D-7818-15E8ADFE3165}"/>
                      </a:ext>
                    </a:extLst>
                  </p:cNvPr>
                  <p:cNvCxnSpPr>
                    <a:cxnSpLocks/>
                  </p:cNvCxnSpPr>
                  <p:nvPr/>
                </p:nvCxnSpPr>
                <p:spPr>
                  <a:xfrm rot="5400000" flipH="1" flipV="1">
                    <a:off x="3211624" y="2130238"/>
                    <a:ext cx="936000" cy="828000"/>
                  </a:xfrm>
                  <a:prstGeom prst="bentConnector2">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grpSp>
          </p:grpSp>
          <p:grpSp>
            <p:nvGrpSpPr>
              <p:cNvPr id="33" name="Group 32">
                <a:extLst>
                  <a:ext uri="{FF2B5EF4-FFF2-40B4-BE49-F238E27FC236}">
                    <a16:creationId xmlns:a16="http://schemas.microsoft.com/office/drawing/2014/main" id="{7B8EC1A1-DCE7-43A8-0024-FC78004C50ED}"/>
                  </a:ext>
                </a:extLst>
              </p:cNvPr>
              <p:cNvGrpSpPr/>
              <p:nvPr/>
            </p:nvGrpSpPr>
            <p:grpSpPr>
              <a:xfrm>
                <a:off x="854089" y="1420691"/>
                <a:ext cx="2590800" cy="1395847"/>
                <a:chOff x="609600" y="1420691"/>
                <a:chExt cx="2590800" cy="1395847"/>
              </a:xfrm>
            </p:grpSpPr>
            <p:sp>
              <p:nvSpPr>
                <p:cNvPr id="19" name="Rectangle: Rounded Corners 18">
                  <a:extLst>
                    <a:ext uri="{FF2B5EF4-FFF2-40B4-BE49-F238E27FC236}">
                      <a16:creationId xmlns:a16="http://schemas.microsoft.com/office/drawing/2014/main" id="{5E1A8725-18DA-D273-43A6-C8FF4DA8A89E}"/>
                    </a:ext>
                  </a:extLst>
                </p:cNvPr>
                <p:cNvSpPr/>
                <p:nvPr/>
              </p:nvSpPr>
              <p:spPr>
                <a:xfrm>
                  <a:off x="609600" y="1420691"/>
                  <a:ext cx="2590800" cy="1395847"/>
                </a:xfrm>
                <a:prstGeom prst="roundRect">
                  <a:avLst>
                    <a:gd name="adj" fmla="val 5289"/>
                  </a:avLst>
                </a:prstGeom>
                <a:solidFill>
                  <a:srgbClr val="6C7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Trebuchet MS" panose="020B0603020202020204" pitchFamily="34" charset="0"/>
                  </a:endParaRPr>
                </a:p>
              </p:txBody>
            </p:sp>
            <p:sp>
              <p:nvSpPr>
                <p:cNvPr id="20" name="TextBox 19">
                  <a:extLst>
                    <a:ext uri="{FF2B5EF4-FFF2-40B4-BE49-F238E27FC236}">
                      <a16:creationId xmlns:a16="http://schemas.microsoft.com/office/drawing/2014/main" id="{30F8022A-AF11-B6C1-FACC-32B2C5669F6D}"/>
                    </a:ext>
                  </a:extLst>
                </p:cNvPr>
                <p:cNvSpPr txBox="1"/>
                <p:nvPr/>
              </p:nvSpPr>
              <p:spPr>
                <a:xfrm>
                  <a:off x="744468" y="1518450"/>
                  <a:ext cx="2286443" cy="1200329"/>
                </a:xfrm>
                <a:prstGeom prst="rect">
                  <a:avLst/>
                </a:prstGeom>
                <a:noFill/>
              </p:spPr>
              <p:txBody>
                <a:bodyPr wrap="square" rtlCol="0">
                  <a:spAutoFit/>
                </a:bodyPr>
                <a:lstStyle/>
                <a:p>
                  <a:pPr>
                    <a:buClr>
                      <a:schemeClr val="bg1"/>
                    </a:buClr>
                  </a:pPr>
                  <a:r>
                    <a:rPr lang="en-IN" sz="1200" b="1" dirty="0">
                      <a:solidFill>
                        <a:schemeClr val="bg1"/>
                      </a:solidFill>
                      <a:latin typeface="+mj-lt"/>
                      <a:ea typeface="Calibri" panose="020F0502020204030204" pitchFamily="34" charset="0"/>
                      <a:cs typeface="Calibri" panose="020F0502020204030204" pitchFamily="34" charset="0"/>
                    </a:rPr>
                    <a:t>Key eligibility criteria:</a:t>
                  </a:r>
                </a:p>
                <a:p>
                  <a:pPr>
                    <a:buClr>
                      <a:schemeClr val="bg1"/>
                    </a:buClr>
                  </a:pPr>
                  <a:r>
                    <a:rPr lang="en-US" sz="1200" dirty="0">
                      <a:solidFill>
                        <a:schemeClr val="bg1"/>
                      </a:solidFill>
                      <a:latin typeface="+mj-lt"/>
                      <a:ea typeface="Calibri" panose="020F0502020204030204" pitchFamily="34" charset="0"/>
                      <a:cs typeface="Calibri" panose="020F0502020204030204" pitchFamily="34" charset="0"/>
                    </a:rPr>
                    <a:t>Stage IV or recurrent NSCLC</a:t>
                  </a:r>
                </a:p>
                <a:p>
                  <a:pPr>
                    <a:buClr>
                      <a:schemeClr val="bg1"/>
                    </a:buClr>
                  </a:pPr>
                  <a:r>
                    <a:rPr lang="en-US" sz="1200" dirty="0">
                      <a:solidFill>
                        <a:schemeClr val="bg1"/>
                      </a:solidFill>
                      <a:latin typeface="+mj-lt"/>
                      <a:ea typeface="Calibri" panose="020F0502020204030204" pitchFamily="34" charset="0"/>
                      <a:cs typeface="Calibri" panose="020F0502020204030204" pitchFamily="34" charset="0"/>
                    </a:rPr>
                    <a:t>No prior systemic therapy</a:t>
                  </a:r>
                </a:p>
                <a:p>
                  <a:pPr>
                    <a:buClr>
                      <a:schemeClr val="bg1"/>
                    </a:buClr>
                  </a:pPr>
                  <a:r>
                    <a:rPr lang="en-US" sz="1200" dirty="0">
                      <a:solidFill>
                        <a:schemeClr val="bg1"/>
                      </a:solidFill>
                      <a:latin typeface="+mj-lt"/>
                      <a:ea typeface="Calibri" panose="020F0502020204030204" pitchFamily="34" charset="0"/>
                      <a:cs typeface="Calibri" panose="020F0502020204030204" pitchFamily="34" charset="0"/>
                    </a:rPr>
                    <a:t>ECOG PS 0-1</a:t>
                  </a:r>
                </a:p>
                <a:p>
                  <a:pPr>
                    <a:buClr>
                      <a:schemeClr val="bg1"/>
                    </a:buClr>
                  </a:pPr>
                  <a:r>
                    <a:rPr lang="en-US" sz="1200" dirty="0">
                      <a:solidFill>
                        <a:schemeClr val="bg1"/>
                      </a:solidFill>
                      <a:latin typeface="+mj-lt"/>
                      <a:ea typeface="Calibri" panose="020F0502020204030204" pitchFamily="34" charset="0"/>
                      <a:cs typeface="Calibri" panose="020F0502020204030204" pitchFamily="34" charset="0"/>
                    </a:rPr>
                    <a:t>No sensitizing </a:t>
                  </a:r>
                  <a:r>
                    <a:rPr lang="en-US" sz="1200" i="1" dirty="0">
                      <a:solidFill>
                        <a:schemeClr val="bg1"/>
                      </a:solidFill>
                      <a:latin typeface="+mj-lt"/>
                      <a:ea typeface="Calibri" panose="020F0502020204030204" pitchFamily="34" charset="0"/>
                      <a:cs typeface="Calibri" panose="020F0502020204030204" pitchFamily="34" charset="0"/>
                    </a:rPr>
                    <a:t>EGFR</a:t>
                  </a:r>
                  <a:r>
                    <a:rPr lang="en-US" sz="1200" dirty="0">
                      <a:solidFill>
                        <a:schemeClr val="bg1"/>
                      </a:solidFill>
                      <a:latin typeface="+mj-lt"/>
                      <a:ea typeface="Calibri" panose="020F0502020204030204" pitchFamily="34" charset="0"/>
                      <a:cs typeface="Calibri" panose="020F0502020204030204" pitchFamily="34" charset="0"/>
                    </a:rPr>
                    <a:t> mutations or </a:t>
                  </a:r>
                  <a:br>
                    <a:rPr lang="en-US" sz="1200" dirty="0">
                      <a:solidFill>
                        <a:schemeClr val="bg1"/>
                      </a:solidFill>
                      <a:latin typeface="+mj-lt"/>
                      <a:ea typeface="Calibri" panose="020F0502020204030204" pitchFamily="34" charset="0"/>
                      <a:cs typeface="Calibri" panose="020F0502020204030204" pitchFamily="34" charset="0"/>
                    </a:rPr>
                  </a:br>
                  <a:r>
                    <a:rPr lang="en-US" sz="1200" dirty="0">
                      <a:solidFill>
                        <a:schemeClr val="bg1"/>
                      </a:solidFill>
                      <a:latin typeface="+mj-lt"/>
                      <a:ea typeface="Calibri" panose="020F0502020204030204" pitchFamily="34" charset="0"/>
                      <a:cs typeface="Calibri" panose="020F0502020204030204" pitchFamily="34" charset="0"/>
                    </a:rPr>
                    <a:t>known </a:t>
                  </a:r>
                  <a:r>
                    <a:rPr lang="en-US" sz="1200" i="1" dirty="0">
                      <a:solidFill>
                        <a:schemeClr val="bg1"/>
                      </a:solidFill>
                      <a:latin typeface="+mj-lt"/>
                      <a:ea typeface="Calibri" panose="020F0502020204030204" pitchFamily="34" charset="0"/>
                      <a:cs typeface="Calibri" panose="020F0502020204030204" pitchFamily="34" charset="0"/>
                    </a:rPr>
                    <a:t>ALK</a:t>
                  </a:r>
                  <a:r>
                    <a:rPr lang="en-US" sz="1200" dirty="0">
                      <a:solidFill>
                        <a:schemeClr val="bg1"/>
                      </a:solidFill>
                      <a:latin typeface="+mj-lt"/>
                      <a:ea typeface="Calibri" panose="020F0502020204030204" pitchFamily="34" charset="0"/>
                      <a:cs typeface="Calibri" panose="020F0502020204030204" pitchFamily="34" charset="0"/>
                    </a:rPr>
                    <a:t> translocations</a:t>
                  </a:r>
                </a:p>
              </p:txBody>
            </p:sp>
          </p:grpSp>
          <p:grpSp>
            <p:nvGrpSpPr>
              <p:cNvPr id="34" name="Group 33">
                <a:extLst>
                  <a:ext uri="{FF2B5EF4-FFF2-40B4-BE49-F238E27FC236}">
                    <a16:creationId xmlns:a16="http://schemas.microsoft.com/office/drawing/2014/main" id="{E024E763-C889-5F5E-544C-262E7A0025A6}"/>
                  </a:ext>
                </a:extLst>
              </p:cNvPr>
              <p:cNvGrpSpPr/>
              <p:nvPr/>
            </p:nvGrpSpPr>
            <p:grpSpPr>
              <a:xfrm>
                <a:off x="854089" y="3099853"/>
                <a:ext cx="2590800" cy="1395847"/>
                <a:chOff x="609600" y="3099853"/>
                <a:chExt cx="2590800" cy="1395847"/>
              </a:xfrm>
            </p:grpSpPr>
            <p:sp>
              <p:nvSpPr>
                <p:cNvPr id="5" name="Rectangle: Rounded Corners 4">
                  <a:extLst>
                    <a:ext uri="{FF2B5EF4-FFF2-40B4-BE49-F238E27FC236}">
                      <a16:creationId xmlns:a16="http://schemas.microsoft.com/office/drawing/2014/main" id="{D14DED58-52AF-B31E-DB07-4ADB5B7F4F30}"/>
                    </a:ext>
                  </a:extLst>
                </p:cNvPr>
                <p:cNvSpPr/>
                <p:nvPr/>
              </p:nvSpPr>
              <p:spPr>
                <a:xfrm>
                  <a:off x="609600" y="3099853"/>
                  <a:ext cx="2590800" cy="1395847"/>
                </a:xfrm>
                <a:prstGeom prst="roundRect">
                  <a:avLst>
                    <a:gd name="adj" fmla="val 5289"/>
                  </a:avLst>
                </a:prstGeom>
                <a:solidFill>
                  <a:srgbClr val="6C7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rebuchet MS" panose="020B0603020202020204" pitchFamily="34" charset="0"/>
                  </a:endParaRPr>
                </a:p>
              </p:txBody>
            </p:sp>
            <p:sp>
              <p:nvSpPr>
                <p:cNvPr id="12" name="TextBox 11">
                  <a:extLst>
                    <a:ext uri="{FF2B5EF4-FFF2-40B4-BE49-F238E27FC236}">
                      <a16:creationId xmlns:a16="http://schemas.microsoft.com/office/drawing/2014/main" id="{BD861C99-CD3E-BB7F-B142-BAA5D341C708}"/>
                    </a:ext>
                  </a:extLst>
                </p:cNvPr>
                <p:cNvSpPr txBox="1"/>
                <p:nvPr/>
              </p:nvSpPr>
              <p:spPr>
                <a:xfrm>
                  <a:off x="744469" y="3289945"/>
                  <a:ext cx="2227331" cy="1015663"/>
                </a:xfrm>
                <a:prstGeom prst="rect">
                  <a:avLst/>
                </a:prstGeom>
                <a:noFill/>
              </p:spPr>
              <p:txBody>
                <a:bodyPr wrap="square" rtlCol="0">
                  <a:spAutoFit/>
                </a:bodyPr>
                <a:lstStyle/>
                <a:p>
                  <a:pPr>
                    <a:buClr>
                      <a:schemeClr val="bg1"/>
                    </a:buClr>
                  </a:pPr>
                  <a:r>
                    <a:rPr lang="en-IN" sz="1200" b="1" dirty="0">
                      <a:solidFill>
                        <a:schemeClr val="bg1"/>
                      </a:solidFill>
                      <a:latin typeface="+mj-lt"/>
                      <a:ea typeface="Calibri" panose="020F0502020204030204" pitchFamily="34" charset="0"/>
                      <a:cs typeface="Calibri" panose="020F0502020204030204" pitchFamily="34" charset="0"/>
                    </a:rPr>
                    <a:t>Stratification factors:</a:t>
                  </a:r>
                </a:p>
                <a:p>
                  <a:pPr marL="171450" indent="-171450">
                    <a:buClr>
                      <a:schemeClr val="bg1"/>
                    </a:buClr>
                    <a:buFont typeface="Arial" panose="020B0604020202020204" pitchFamily="34" charset="0"/>
                    <a:buChar char="•"/>
                  </a:pPr>
                  <a:r>
                    <a:rPr lang="en-US" sz="1200" dirty="0" err="1">
                      <a:solidFill>
                        <a:schemeClr val="bg1"/>
                      </a:solidFill>
                      <a:latin typeface="+mj-lt"/>
                      <a:ea typeface="Calibri" panose="020F0502020204030204" pitchFamily="34" charset="0"/>
                      <a:cs typeface="Calibri" panose="020F0502020204030204" pitchFamily="34" charset="0"/>
                    </a:rPr>
                    <a:t>Tumour</a:t>
                  </a:r>
                  <a:r>
                    <a:rPr lang="en-US" sz="1200" dirty="0">
                      <a:solidFill>
                        <a:schemeClr val="bg1"/>
                      </a:solidFill>
                      <a:latin typeface="+mj-lt"/>
                      <a:ea typeface="Calibri" panose="020F0502020204030204" pitchFamily="34" charset="0"/>
                      <a:cs typeface="Calibri" panose="020F0502020204030204" pitchFamily="34" charset="0"/>
                    </a:rPr>
                    <a:t> PD-L1</a:t>
                  </a:r>
                  <a:r>
                    <a:rPr lang="en-US" sz="1200" baseline="30000" dirty="0">
                      <a:solidFill>
                        <a:schemeClr val="bg1"/>
                      </a:solidFill>
                      <a:latin typeface="+mj-lt"/>
                      <a:ea typeface="Calibri" panose="020F0502020204030204" pitchFamily="34" charset="0"/>
                      <a:cs typeface="Calibri" panose="020F0502020204030204" pitchFamily="34" charset="0"/>
                    </a:rPr>
                    <a:t>a</a:t>
                  </a:r>
                  <a:r>
                    <a:rPr lang="en-US" sz="1200" dirty="0">
                      <a:solidFill>
                        <a:schemeClr val="bg1"/>
                      </a:solidFill>
                      <a:latin typeface="+mj-lt"/>
                      <a:ea typeface="Calibri" panose="020F0502020204030204" pitchFamily="34" charset="0"/>
                      <a:cs typeface="Calibri" panose="020F0502020204030204" pitchFamily="34" charset="0"/>
                    </a:rPr>
                    <a:t> expression (&lt;1% vs. ≥1%)</a:t>
                  </a:r>
                </a:p>
                <a:p>
                  <a:pPr marL="171450" indent="-171450">
                    <a:buClr>
                      <a:schemeClr val="bg1"/>
                    </a:buClr>
                    <a:buFont typeface="Arial" panose="020B0604020202020204" pitchFamily="34" charset="0"/>
                    <a:buChar char="•"/>
                  </a:pPr>
                  <a:r>
                    <a:rPr lang="en-US" sz="1200" dirty="0">
                      <a:solidFill>
                        <a:schemeClr val="bg1"/>
                      </a:solidFill>
                      <a:latin typeface="+mj-lt"/>
                      <a:ea typeface="Calibri" panose="020F0502020204030204" pitchFamily="34" charset="0"/>
                      <a:cs typeface="Calibri" panose="020F0502020204030204" pitchFamily="34" charset="0"/>
                    </a:rPr>
                    <a:t>Tumor histology (SQ vs NSQ)</a:t>
                  </a:r>
                </a:p>
                <a:p>
                  <a:pPr marL="171450" indent="-171450">
                    <a:buClr>
                      <a:schemeClr val="bg1"/>
                    </a:buClr>
                    <a:buFont typeface="Arial" panose="020B0604020202020204" pitchFamily="34" charset="0"/>
                    <a:buChar char="•"/>
                  </a:pPr>
                  <a:r>
                    <a:rPr lang="en-US" sz="1200" dirty="0">
                      <a:solidFill>
                        <a:schemeClr val="bg1"/>
                      </a:solidFill>
                      <a:latin typeface="+mj-lt"/>
                      <a:ea typeface="Calibri" panose="020F0502020204030204" pitchFamily="34" charset="0"/>
                      <a:cs typeface="Calibri" panose="020F0502020204030204" pitchFamily="34" charset="0"/>
                    </a:rPr>
                    <a:t>Sex</a:t>
                  </a:r>
                </a:p>
              </p:txBody>
            </p:sp>
          </p:grpSp>
          <p:grpSp>
            <p:nvGrpSpPr>
              <p:cNvPr id="64" name="Group 63">
                <a:extLst>
                  <a:ext uri="{FF2B5EF4-FFF2-40B4-BE49-F238E27FC236}">
                    <a16:creationId xmlns:a16="http://schemas.microsoft.com/office/drawing/2014/main" id="{B96E442A-DE4F-E0C4-01FC-1A52A8C01B18}"/>
                  </a:ext>
                </a:extLst>
              </p:cNvPr>
              <p:cNvGrpSpPr/>
              <p:nvPr/>
            </p:nvGrpSpPr>
            <p:grpSpPr>
              <a:xfrm>
                <a:off x="6584364" y="1978194"/>
                <a:ext cx="981804" cy="1960060"/>
                <a:chOff x="2765699" y="2118614"/>
                <a:chExt cx="981804" cy="1679162"/>
              </a:xfrm>
            </p:grpSpPr>
            <p:cxnSp>
              <p:nvCxnSpPr>
                <p:cNvPr id="65" name="Elbow Connector 52">
                  <a:extLst>
                    <a:ext uri="{FF2B5EF4-FFF2-40B4-BE49-F238E27FC236}">
                      <a16:creationId xmlns:a16="http://schemas.microsoft.com/office/drawing/2014/main" id="{67FB644F-5FB6-3653-11A3-B821AF9F19C9}"/>
                    </a:ext>
                  </a:extLst>
                </p:cNvPr>
                <p:cNvCxnSpPr>
                  <a:cxnSpLocks/>
                </p:cNvCxnSpPr>
                <p:nvPr/>
              </p:nvCxnSpPr>
              <p:spPr>
                <a:xfrm rot="10800000" flipH="1" flipV="1">
                  <a:off x="3603503" y="2958195"/>
                  <a:ext cx="144000" cy="0"/>
                </a:xfrm>
                <a:prstGeom prst="bentConnector3">
                  <a:avLst>
                    <a:gd name="adj1" fmla="val 134"/>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grpSp>
              <p:nvGrpSpPr>
                <p:cNvPr id="66" name="Group 65">
                  <a:extLst>
                    <a:ext uri="{FF2B5EF4-FFF2-40B4-BE49-F238E27FC236}">
                      <a16:creationId xmlns:a16="http://schemas.microsoft.com/office/drawing/2014/main" id="{AB7412B6-5EF5-DD7C-6936-DAAE96EC33D0}"/>
                    </a:ext>
                  </a:extLst>
                </p:cNvPr>
                <p:cNvGrpSpPr/>
                <p:nvPr/>
              </p:nvGrpSpPr>
              <p:grpSpPr>
                <a:xfrm flipH="1">
                  <a:off x="2765699" y="2118614"/>
                  <a:ext cx="828000" cy="1679162"/>
                  <a:chOff x="3265624" y="2076238"/>
                  <a:chExt cx="828000" cy="1679162"/>
                </a:xfrm>
              </p:grpSpPr>
              <p:cxnSp>
                <p:nvCxnSpPr>
                  <p:cNvPr id="67" name="Elbow Connector 62">
                    <a:extLst>
                      <a:ext uri="{FF2B5EF4-FFF2-40B4-BE49-F238E27FC236}">
                        <a16:creationId xmlns:a16="http://schemas.microsoft.com/office/drawing/2014/main" id="{6CCE2FD6-2718-55D1-0FFC-5F5775B69679}"/>
                      </a:ext>
                    </a:extLst>
                  </p:cNvPr>
                  <p:cNvCxnSpPr>
                    <a:cxnSpLocks/>
                  </p:cNvCxnSpPr>
                  <p:nvPr/>
                </p:nvCxnSpPr>
                <p:spPr>
                  <a:xfrm rot="16200000" flipH="1">
                    <a:off x="3211624" y="2873400"/>
                    <a:ext cx="936000" cy="828000"/>
                  </a:xfrm>
                  <a:prstGeom prst="bentConnector2">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cxnSp>
                <p:nvCxnSpPr>
                  <p:cNvPr id="68" name="Elbow Connector 62">
                    <a:extLst>
                      <a:ext uri="{FF2B5EF4-FFF2-40B4-BE49-F238E27FC236}">
                        <a16:creationId xmlns:a16="http://schemas.microsoft.com/office/drawing/2014/main" id="{750C1A1D-E75B-9D30-14C9-A582123F66AC}"/>
                      </a:ext>
                    </a:extLst>
                  </p:cNvPr>
                  <p:cNvCxnSpPr>
                    <a:cxnSpLocks/>
                  </p:cNvCxnSpPr>
                  <p:nvPr/>
                </p:nvCxnSpPr>
                <p:spPr>
                  <a:xfrm rot="5400000" flipH="1" flipV="1">
                    <a:off x="3211624" y="2130238"/>
                    <a:ext cx="936000" cy="828000"/>
                  </a:xfrm>
                  <a:prstGeom prst="bentConnector2">
                    <a:avLst/>
                  </a:prstGeom>
                  <a:ln w="19050" cap="rnd">
                    <a:solidFill>
                      <a:srgbClr val="71706F"/>
                    </a:solidFill>
                    <a:tailEnd type="triangle"/>
                  </a:ln>
                </p:spPr>
                <p:style>
                  <a:lnRef idx="1">
                    <a:srgbClr val="BE2BBB"/>
                  </a:lnRef>
                  <a:fillRef idx="0">
                    <a:schemeClr val="accent1"/>
                  </a:fillRef>
                  <a:effectRef idx="0">
                    <a:srgbClr val="000000"/>
                  </a:effectRef>
                  <a:fontRef idx="minor">
                    <a:schemeClr val="lt1"/>
                  </a:fontRef>
                </p:style>
              </p:cxnSp>
            </p:grpSp>
          </p:grpSp>
        </p:grpSp>
      </p:grpSp>
      <p:sp>
        <p:nvSpPr>
          <p:cNvPr id="3" name="object 2">
            <a:extLst>
              <a:ext uri="{FF2B5EF4-FFF2-40B4-BE49-F238E27FC236}">
                <a16:creationId xmlns:a16="http://schemas.microsoft.com/office/drawing/2014/main" id="{09DDA4A1-749C-8F5D-2494-D4FBC377D431}"/>
              </a:ext>
            </a:extLst>
          </p:cNvPr>
          <p:cNvSpPr txBox="1">
            <a:spLocks/>
          </p:cNvSpPr>
          <p:nvPr/>
        </p:nvSpPr>
        <p:spPr>
          <a:xfrm>
            <a:off x="685799" y="1490578"/>
            <a:ext cx="10668001" cy="566822"/>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Clr>
                <a:srgbClr val="BE2BBB"/>
              </a:buClr>
              <a:buFont typeface="Arial" panose="020B0604020202020204" pitchFamily="34" charset="0"/>
              <a:buChar char="•"/>
            </a:pPr>
            <a:r>
              <a:rPr lang="en-GB" sz="1800" dirty="0">
                <a:solidFill>
                  <a:srgbClr val="4C4D4F"/>
                </a:solidFill>
              </a:rPr>
              <a:t>A randomized, open-label phase III trial </a:t>
            </a:r>
            <a:r>
              <a:rPr lang="en-US" sz="1800" dirty="0">
                <a:solidFill>
                  <a:srgbClr val="4C4D4F"/>
                </a:solidFill>
              </a:rPr>
              <a:t>evaluated outcomes in patients with metastatic NSCLC treated with single or dual immune checkpoint inhibitors in combination with chemotherapy.</a:t>
            </a:r>
            <a:endParaRPr lang="en-US" dirty="0">
              <a:solidFill>
                <a:srgbClr val="4C4D4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4FB4D-2034-C402-0DCF-82DB80EC5EF9}"/>
            </a:ext>
          </a:extLst>
        </p:cNvPr>
        <p:cNvGrpSpPr/>
        <p:nvPr/>
      </p:nvGrpSpPr>
      <p:grpSpPr>
        <a:xfrm>
          <a:off x="0" y="0"/>
          <a:ext cx="0" cy="0"/>
          <a:chOff x="0" y="0"/>
          <a:chExt cx="0" cy="0"/>
        </a:xfrm>
      </p:grpSpPr>
      <p:sp>
        <p:nvSpPr>
          <p:cNvPr id="2" name="object 48">
            <a:extLst>
              <a:ext uri="{FF2B5EF4-FFF2-40B4-BE49-F238E27FC236}">
                <a16:creationId xmlns:a16="http://schemas.microsoft.com/office/drawing/2014/main" id="{5347D5DC-E319-F0D2-69C9-4F618D05C947}"/>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Duration of treatment in 6-year </a:t>
            </a:r>
            <a:r>
              <a:rPr lang="en-US" dirty="0" err="1"/>
              <a:t>survivors</a:t>
            </a:r>
            <a:r>
              <a:rPr lang="en-US" baseline="30000" dirty="0" err="1"/>
              <a:t>a</a:t>
            </a:r>
            <a:endParaRPr lang="en-US" baseline="30000" dirty="0"/>
          </a:p>
        </p:txBody>
      </p:sp>
      <p:pic>
        <p:nvPicPr>
          <p:cNvPr id="3" name="Image 6">
            <a:extLst>
              <a:ext uri="{FF2B5EF4-FFF2-40B4-BE49-F238E27FC236}">
                <a16:creationId xmlns:a16="http://schemas.microsoft.com/office/drawing/2014/main" id="{8380A053-3A84-834D-76F6-DEF2B7CBF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5477"/>
            <a:ext cx="12192000" cy="4302324"/>
          </a:xfrm>
          <a:prstGeom prst="rect">
            <a:avLst/>
          </a:prstGeom>
        </p:spPr>
      </p:pic>
      <p:sp>
        <p:nvSpPr>
          <p:cNvPr id="6" name="TextBox 5">
            <a:extLst>
              <a:ext uri="{FF2B5EF4-FFF2-40B4-BE49-F238E27FC236}">
                <a16:creationId xmlns:a16="http://schemas.microsoft.com/office/drawing/2014/main" id="{B38D5430-5DD7-A3B1-9E98-4000748D9B0B}"/>
              </a:ext>
            </a:extLst>
          </p:cNvPr>
          <p:cNvSpPr txBox="1"/>
          <p:nvPr>
            <p:custDataLst>
              <p:tags r:id="rId1"/>
            </p:custDataLst>
          </p:nvPr>
        </p:nvSpPr>
        <p:spPr>
          <a:xfrm>
            <a:off x="378362" y="6183868"/>
            <a:ext cx="11084768" cy="369332"/>
          </a:xfrm>
          <a:prstGeom prst="rect">
            <a:avLst/>
          </a:prstGeom>
          <a:noFill/>
        </p:spPr>
        <p:txBody>
          <a:bodyPr vert="horz" wrap="square" lIns="0" tIns="0" rIns="0" bIns="0" rtlCol="0" anchor="b" anchorCtr="0">
            <a:spAutoFit/>
          </a:bodyPr>
          <a:lstStyle/>
          <a:p>
            <a:r>
              <a:rPr lang="en-GB" sz="600" baseline="30000" dirty="0">
                <a:solidFill>
                  <a:srgbClr val="4C4D4F"/>
                </a:solidFill>
                <a:latin typeface="+mj-lt"/>
              </a:rPr>
              <a:t>a</a:t>
            </a:r>
            <a:r>
              <a:rPr lang="en-US" sz="600" dirty="0">
                <a:solidFill>
                  <a:srgbClr val="4C4D4F"/>
                </a:solidFill>
                <a:latin typeface="+mj-lt"/>
              </a:rPr>
              <a:t>Included 6-year survivors who received ≥1 dose of study treatment only.</a:t>
            </a:r>
          </a:p>
          <a:p>
            <a:endParaRPr lang="en-GB" sz="600" dirty="0">
              <a:solidFill>
                <a:srgbClr val="4C4D4F"/>
              </a:solidFill>
              <a:latin typeface="+mj-lt"/>
            </a:endParaRPr>
          </a:p>
          <a:p>
            <a:r>
              <a:rPr lang="en-GB" sz="600" dirty="0">
                <a:solidFill>
                  <a:srgbClr val="4C4D4F"/>
                </a:solidFill>
                <a:latin typeface="+mj-lt"/>
              </a:rPr>
              <a:t>Chemo: chemotherapy; IPI: ipilimumab; n: number of subjects; NIVO: nivolumab.</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 </a:t>
            </a:r>
            <a:r>
              <a:rPr lang="en-GB" sz="600" dirty="0">
                <a:solidFill>
                  <a:srgbClr val="4C4D4F"/>
                </a:solidFill>
                <a:latin typeface="+mj-lt"/>
              </a:rPr>
              <a:t>Supplementary appendix.</a:t>
            </a:r>
          </a:p>
        </p:txBody>
      </p:sp>
      <p:graphicFrame>
        <p:nvGraphicFramePr>
          <p:cNvPr id="4" name="Table 3">
            <a:extLst>
              <a:ext uri="{FF2B5EF4-FFF2-40B4-BE49-F238E27FC236}">
                <a16:creationId xmlns:a16="http://schemas.microsoft.com/office/drawing/2014/main" id="{1BA8AD96-413D-FBB4-43F0-243A27841FDE}"/>
              </a:ext>
            </a:extLst>
          </p:cNvPr>
          <p:cNvGraphicFramePr>
            <a:graphicFrameLocks noGrp="1"/>
          </p:cNvGraphicFramePr>
          <p:nvPr>
            <p:extLst>
              <p:ext uri="{D42A27DB-BD31-4B8C-83A1-F6EECF244321}">
                <p14:modId xmlns:p14="http://schemas.microsoft.com/office/powerpoint/2010/main" val="2158920952"/>
              </p:ext>
            </p:extLst>
          </p:nvPr>
        </p:nvGraphicFramePr>
        <p:xfrm>
          <a:off x="1066800" y="2568350"/>
          <a:ext cx="10058400" cy="1006502"/>
        </p:xfrm>
        <a:graphic>
          <a:graphicData uri="http://schemas.openxmlformats.org/drawingml/2006/table">
            <a:tbl>
              <a:tblPr firstRow="1" bandRow="1">
                <a:tableStyleId>{7E9639D4-E3E2-4D34-9284-5A2195B3D0D7}</a:tableStyleId>
              </a:tblPr>
              <a:tblGrid>
                <a:gridCol w="4762952">
                  <a:extLst>
                    <a:ext uri="{9D8B030D-6E8A-4147-A177-3AD203B41FA5}">
                      <a16:colId xmlns:a16="http://schemas.microsoft.com/office/drawing/2014/main" val="1277152451"/>
                    </a:ext>
                  </a:extLst>
                </a:gridCol>
                <a:gridCol w="2647724">
                  <a:extLst>
                    <a:ext uri="{9D8B030D-6E8A-4147-A177-3AD203B41FA5}">
                      <a16:colId xmlns:a16="http://schemas.microsoft.com/office/drawing/2014/main" val="1480487374"/>
                    </a:ext>
                  </a:extLst>
                </a:gridCol>
                <a:gridCol w="2647724">
                  <a:extLst>
                    <a:ext uri="{9D8B030D-6E8A-4147-A177-3AD203B41FA5}">
                      <a16:colId xmlns:a16="http://schemas.microsoft.com/office/drawing/2014/main" val="2963022824"/>
                    </a:ext>
                  </a:extLst>
                </a:gridCol>
              </a:tblGrid>
              <a:tr h="569304">
                <a:tc>
                  <a:txBody>
                    <a:bodyPr/>
                    <a:lstStyle/>
                    <a:p>
                      <a:pPr>
                        <a:lnSpc>
                          <a:spcPct val="107000"/>
                        </a:lnSpc>
                        <a:spcAft>
                          <a:spcPts val="800"/>
                        </a:spcAft>
                        <a:buNone/>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b">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IN"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33)</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IN"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25)</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356233">
                <a:tc>
                  <a:txBody>
                    <a:bodyPr/>
                    <a:lstStyle/>
                    <a:p>
                      <a:pP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duration of treatment, months (range)</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23.3</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(1.4–24.3)</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(0.7–72.0)</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3518714107"/>
                  </a:ext>
                </a:extLst>
              </a:tr>
            </a:tbl>
          </a:graphicData>
        </a:graphic>
      </p:graphicFrame>
    </p:spTree>
    <p:extLst>
      <p:ext uri="{BB962C8B-B14F-4D97-AF65-F5344CB8AC3E}">
        <p14:creationId xmlns:p14="http://schemas.microsoft.com/office/powerpoint/2010/main" val="2981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422E-4CAB-636F-F484-6948E5CBFEB5}"/>
            </a:ext>
          </a:extLst>
        </p:cNvPr>
        <p:cNvGrpSpPr/>
        <p:nvPr/>
      </p:nvGrpSpPr>
      <p:grpSpPr>
        <a:xfrm>
          <a:off x="0" y="0"/>
          <a:ext cx="0" cy="0"/>
          <a:chOff x="0" y="0"/>
          <a:chExt cx="0" cy="0"/>
        </a:xfrm>
      </p:grpSpPr>
      <p:sp>
        <p:nvSpPr>
          <p:cNvPr id="2" name="object 48">
            <a:extLst>
              <a:ext uri="{FF2B5EF4-FFF2-40B4-BE49-F238E27FC236}">
                <a16:creationId xmlns:a16="http://schemas.microsoft.com/office/drawing/2014/main" id="{01A41407-6DEA-5552-F3B6-B3720DF9C4E7}"/>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Subsequent therapy in all randomized patients</a:t>
            </a:r>
          </a:p>
        </p:txBody>
      </p:sp>
      <p:pic>
        <p:nvPicPr>
          <p:cNvPr id="3" name="Image 6">
            <a:extLst>
              <a:ext uri="{FF2B5EF4-FFF2-40B4-BE49-F238E27FC236}">
                <a16:creationId xmlns:a16="http://schemas.microsoft.com/office/drawing/2014/main" id="{138DB599-2BB4-0F3F-E984-D30C097FA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1"/>
            <a:ext cx="12192000" cy="4343400"/>
          </a:xfrm>
          <a:prstGeom prst="rect">
            <a:avLst/>
          </a:prstGeom>
        </p:spPr>
      </p:pic>
      <p:sp>
        <p:nvSpPr>
          <p:cNvPr id="6" name="TextBox 5">
            <a:extLst>
              <a:ext uri="{FF2B5EF4-FFF2-40B4-BE49-F238E27FC236}">
                <a16:creationId xmlns:a16="http://schemas.microsoft.com/office/drawing/2014/main" id="{31A1A50E-320F-03A4-885F-8696C33B8C1B}"/>
              </a:ext>
            </a:extLst>
          </p:cNvPr>
          <p:cNvSpPr txBox="1"/>
          <p:nvPr>
            <p:custDataLst>
              <p:tags r:id="rId1"/>
            </p:custDataLst>
          </p:nvPr>
        </p:nvSpPr>
        <p:spPr>
          <a:xfrm>
            <a:off x="378362" y="6183868"/>
            <a:ext cx="11084768" cy="369332"/>
          </a:xfrm>
          <a:prstGeom prst="rect">
            <a:avLst/>
          </a:prstGeom>
          <a:noFill/>
        </p:spPr>
        <p:txBody>
          <a:bodyPr vert="horz" wrap="square" lIns="0" tIns="0" rIns="0" bIns="0" rtlCol="0" anchor="b" anchorCtr="0">
            <a:spAutoFit/>
          </a:bodyPr>
          <a:lstStyle/>
          <a:p>
            <a:r>
              <a:rPr lang="en-US" sz="600" baseline="30000" dirty="0" err="1">
                <a:solidFill>
                  <a:srgbClr val="4C4D4F"/>
                </a:solidFill>
                <a:latin typeface="+mj-lt"/>
              </a:rPr>
              <a:t>a</a:t>
            </a:r>
            <a:r>
              <a:rPr lang="en-US" sz="600" dirty="0" err="1">
                <a:solidFill>
                  <a:srgbClr val="4C4D4F"/>
                </a:solidFill>
                <a:latin typeface="+mj-lt"/>
              </a:rPr>
              <a:t>Included</a:t>
            </a:r>
            <a:r>
              <a:rPr lang="en-US" sz="600" dirty="0">
                <a:solidFill>
                  <a:srgbClr val="4C4D4F"/>
                </a:solidFill>
                <a:latin typeface="+mj-lt"/>
              </a:rPr>
              <a:t> 4 (1%) and 6 (2%) patients in the NIVO + IPI + chemo arm and chemo arm, respectively, who received ALK/EGFR tyrosine kinase inhibitors, 24 (7%) and 21 (6%) patients who received VEGFR inhibitors, and 1 (&lt;1%) and 5 (1%) patients who received other targeted therapy agents.</a:t>
            </a:r>
          </a:p>
          <a:p>
            <a:endParaRPr lang="en-GB" sz="600" dirty="0">
              <a:solidFill>
                <a:srgbClr val="4C4D4F"/>
              </a:solidFill>
              <a:latin typeface="+mj-lt"/>
            </a:endParaRPr>
          </a:p>
          <a:p>
            <a:r>
              <a:rPr lang="en-GB" sz="600" dirty="0">
                <a:solidFill>
                  <a:srgbClr val="4C4D4F"/>
                </a:solidFill>
                <a:latin typeface="+mj-lt"/>
              </a:rPr>
              <a:t>Chemo: chemotherapy; IPI: ipilimumab; n: number of subjects; NIVO: nivolumab.</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a:t>
            </a:r>
            <a:r>
              <a:rPr lang="en-GB" sz="600" dirty="0">
                <a:solidFill>
                  <a:srgbClr val="4C4D4F"/>
                </a:solidFill>
                <a:latin typeface="+mj-lt"/>
              </a:rPr>
              <a:t> Supplementary appendix.</a:t>
            </a:r>
          </a:p>
        </p:txBody>
      </p:sp>
      <p:graphicFrame>
        <p:nvGraphicFramePr>
          <p:cNvPr id="4" name="Table 3">
            <a:extLst>
              <a:ext uri="{FF2B5EF4-FFF2-40B4-BE49-F238E27FC236}">
                <a16:creationId xmlns:a16="http://schemas.microsoft.com/office/drawing/2014/main" id="{FFCC00A1-9B05-7715-2B1E-4E36B2E58B0E}"/>
              </a:ext>
            </a:extLst>
          </p:cNvPr>
          <p:cNvGraphicFramePr>
            <a:graphicFrameLocks noGrp="1"/>
          </p:cNvGraphicFramePr>
          <p:nvPr>
            <p:extLst>
              <p:ext uri="{D42A27DB-BD31-4B8C-83A1-F6EECF244321}">
                <p14:modId xmlns:p14="http://schemas.microsoft.com/office/powerpoint/2010/main" val="4152991238"/>
              </p:ext>
            </p:extLst>
          </p:nvPr>
        </p:nvGraphicFramePr>
        <p:xfrm>
          <a:off x="990600" y="1630080"/>
          <a:ext cx="10210800" cy="2596227"/>
        </p:xfrm>
        <a:graphic>
          <a:graphicData uri="http://schemas.openxmlformats.org/drawingml/2006/table">
            <a:tbl>
              <a:tblPr firstRow="1" bandRow="1">
                <a:tableStyleId>{7E9639D4-E3E2-4D34-9284-5A2195B3D0D7}</a:tableStyleId>
              </a:tblPr>
              <a:tblGrid>
                <a:gridCol w="4661710">
                  <a:extLst>
                    <a:ext uri="{9D8B030D-6E8A-4147-A177-3AD203B41FA5}">
                      <a16:colId xmlns:a16="http://schemas.microsoft.com/office/drawing/2014/main" val="1277152451"/>
                    </a:ext>
                  </a:extLst>
                </a:gridCol>
                <a:gridCol w="2774545">
                  <a:extLst>
                    <a:ext uri="{9D8B030D-6E8A-4147-A177-3AD203B41FA5}">
                      <a16:colId xmlns:a16="http://schemas.microsoft.com/office/drawing/2014/main" val="1480487374"/>
                    </a:ext>
                  </a:extLst>
                </a:gridCol>
                <a:gridCol w="2774545">
                  <a:extLst>
                    <a:ext uri="{9D8B030D-6E8A-4147-A177-3AD203B41FA5}">
                      <a16:colId xmlns:a16="http://schemas.microsoft.com/office/drawing/2014/main" val="2963022824"/>
                    </a:ext>
                  </a:extLst>
                </a:gridCol>
              </a:tblGrid>
              <a:tr h="368281">
                <a:tc>
                  <a:txBody>
                    <a:bodyPr/>
                    <a:lstStyle/>
                    <a:p>
                      <a:pPr>
                        <a:lnSpc>
                          <a:spcPct val="107000"/>
                        </a:lnSpc>
                        <a:spcAft>
                          <a:spcPts val="800"/>
                        </a:spcAft>
                        <a:buNone/>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b">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IN"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361)</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b">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IN"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358)</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b">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230446">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Any subsequent therapy, </a:t>
                      </a:r>
                      <a:r>
                        <a:rPr lang="en-US"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158 (44)</a:t>
                      </a:r>
                      <a:endParaRPr lang="en-IN"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199 (56)</a:t>
                      </a:r>
                      <a:endParaRPr lang="en-IN"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3518714107"/>
                  </a:ext>
                </a:extLst>
              </a:tr>
              <a:tr h="246865">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Radiotherapy, </a:t>
                      </a:r>
                      <a:r>
                        <a:rPr lang="en-US"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 (19)</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 (17)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238866">
                <a:tc>
                  <a:txBody>
                    <a:bodyPr/>
                    <a:lstStyle/>
                    <a:p>
                      <a:pP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Surgery, </a:t>
                      </a:r>
                      <a:r>
                        <a:rPr lang="en-US"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r h="292279">
                <a:tc>
                  <a:txBody>
                    <a:bodyPr/>
                    <a:lstStyle/>
                    <a:p>
                      <a:pP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Systemic therapy, </a:t>
                      </a:r>
                      <a:r>
                        <a:rPr lang="en-US"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 (38)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178 (50)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4218232852"/>
                  </a:ext>
                </a:extLst>
              </a:tr>
              <a:tr h="319890">
                <a:tc>
                  <a:txBody>
                    <a:bodyPr/>
                    <a:lstStyle/>
                    <a:p>
                      <a:pPr marL="76200">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Immunotherapy</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 (8)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133 (37)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29426003"/>
                  </a:ext>
                </a:extLst>
              </a:tr>
              <a:tr h="239943">
                <a:tc>
                  <a:txBody>
                    <a:bodyPr/>
                    <a:lstStyle/>
                    <a:p>
                      <a:pPr marL="76200">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Targeted </a:t>
                      </a:r>
                      <a:r>
                        <a:rPr lang="en-US"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therapy</a:t>
                      </a:r>
                      <a:r>
                        <a:rPr lang="en-US" sz="1100" baseline="30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 (8)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(8)</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635273844"/>
                  </a:ext>
                </a:extLst>
              </a:tr>
              <a:tr h="239943">
                <a:tc>
                  <a:txBody>
                    <a:bodyPr/>
                    <a:lstStyle/>
                    <a:p>
                      <a:pPr marL="76200">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Chemo</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 (36)</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 (28)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268608645"/>
                  </a:ext>
                </a:extLst>
              </a:tr>
              <a:tr h="239943">
                <a:tc>
                  <a:txBody>
                    <a:bodyPr/>
                    <a:lstStyle/>
                    <a:p>
                      <a:pPr marL="146050">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Platinum-doublet chemo</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(20)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 (6)</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769542069"/>
                  </a:ext>
                </a:extLst>
              </a:tr>
            </a:tbl>
          </a:graphicData>
        </a:graphic>
      </p:graphicFrame>
    </p:spTree>
    <p:extLst>
      <p:ext uri="{BB962C8B-B14F-4D97-AF65-F5344CB8AC3E}">
        <p14:creationId xmlns:p14="http://schemas.microsoft.com/office/powerpoint/2010/main" val="135568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2C71-8AAC-5998-CC54-721ADFCB78CD}"/>
            </a:ext>
          </a:extLst>
        </p:cNvPr>
        <p:cNvGrpSpPr/>
        <p:nvPr/>
      </p:nvGrpSpPr>
      <p:grpSpPr>
        <a:xfrm>
          <a:off x="0" y="0"/>
          <a:ext cx="0" cy="0"/>
          <a:chOff x="0" y="0"/>
          <a:chExt cx="0" cy="0"/>
        </a:xfrm>
      </p:grpSpPr>
      <p:pic>
        <p:nvPicPr>
          <p:cNvPr id="5" name="Image 6">
            <a:extLst>
              <a:ext uri="{FF2B5EF4-FFF2-40B4-BE49-F238E27FC236}">
                <a16:creationId xmlns:a16="http://schemas.microsoft.com/office/drawing/2014/main" id="{4FE5606A-88F9-BE19-CCC2-3F8E5D4D6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1"/>
            <a:ext cx="12192000" cy="4343400"/>
          </a:xfrm>
          <a:prstGeom prst="rect">
            <a:avLst/>
          </a:prstGeom>
        </p:spPr>
      </p:pic>
      <p:sp>
        <p:nvSpPr>
          <p:cNvPr id="2" name="object 48">
            <a:extLst>
              <a:ext uri="{FF2B5EF4-FFF2-40B4-BE49-F238E27FC236}">
                <a16:creationId xmlns:a16="http://schemas.microsoft.com/office/drawing/2014/main" id="{6FDB8D50-0CF5-E7B3-334F-B436885E4C48}"/>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ORR and BOR per BICR in all randomized patients</a:t>
            </a:r>
          </a:p>
        </p:txBody>
      </p:sp>
      <p:sp>
        <p:nvSpPr>
          <p:cNvPr id="6" name="TextBox 5">
            <a:extLst>
              <a:ext uri="{FF2B5EF4-FFF2-40B4-BE49-F238E27FC236}">
                <a16:creationId xmlns:a16="http://schemas.microsoft.com/office/drawing/2014/main" id="{93A190B2-11CC-17BA-8B81-784BD7BEAE86}"/>
              </a:ext>
            </a:extLst>
          </p:cNvPr>
          <p:cNvSpPr txBox="1"/>
          <p:nvPr>
            <p:custDataLst>
              <p:tags r:id="rId1"/>
            </p:custDataLst>
          </p:nvPr>
        </p:nvSpPr>
        <p:spPr>
          <a:xfrm>
            <a:off x="378362" y="6368534"/>
            <a:ext cx="11084768" cy="184666"/>
          </a:xfrm>
          <a:prstGeom prst="rect">
            <a:avLst/>
          </a:prstGeom>
          <a:noFill/>
        </p:spPr>
        <p:txBody>
          <a:bodyPr vert="horz" wrap="square" lIns="0" tIns="0" rIns="0" bIns="0" rtlCol="0" anchor="b" anchorCtr="0">
            <a:spAutoFit/>
          </a:bodyPr>
          <a:lstStyle/>
          <a:p>
            <a:r>
              <a:rPr lang="en-GB" sz="600" dirty="0">
                <a:solidFill>
                  <a:srgbClr val="4C4D4F"/>
                </a:solidFill>
                <a:latin typeface="+mj-lt"/>
              </a:rPr>
              <a:t>BICR: blinded independent central review; BOR: best overall response; Chemo: chemotherapy; CI: confidence interval; IPI: ipilimumab; n: number of subjects; NIVO: nivolumab; ORR: objective response rate.</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 </a:t>
            </a:r>
            <a:r>
              <a:rPr lang="fr-FR" sz="600" dirty="0" err="1">
                <a:solidFill>
                  <a:srgbClr val="4C4D4F"/>
                </a:solidFill>
                <a:latin typeface="+mj-lt"/>
              </a:rPr>
              <a:t>Supplementary</a:t>
            </a:r>
            <a:r>
              <a:rPr lang="fr-FR" sz="600" dirty="0">
                <a:solidFill>
                  <a:srgbClr val="4C4D4F"/>
                </a:solidFill>
                <a:latin typeface="+mj-lt"/>
              </a:rPr>
              <a:t> </a:t>
            </a:r>
            <a:r>
              <a:rPr lang="fr-FR" sz="600" dirty="0" err="1">
                <a:solidFill>
                  <a:srgbClr val="4C4D4F"/>
                </a:solidFill>
                <a:latin typeface="+mj-lt"/>
              </a:rPr>
              <a:t>appendix</a:t>
            </a:r>
            <a:r>
              <a:rPr lang="fr-FR" sz="600" dirty="0">
                <a:solidFill>
                  <a:srgbClr val="4C4D4F"/>
                </a:solidFill>
                <a:latin typeface="+mj-lt"/>
              </a:rPr>
              <a:t>.</a:t>
            </a:r>
          </a:p>
        </p:txBody>
      </p:sp>
      <p:graphicFrame>
        <p:nvGraphicFramePr>
          <p:cNvPr id="4" name="Table 3">
            <a:extLst>
              <a:ext uri="{FF2B5EF4-FFF2-40B4-BE49-F238E27FC236}">
                <a16:creationId xmlns:a16="http://schemas.microsoft.com/office/drawing/2014/main" id="{88AA8D51-CC85-7EEC-AB12-FAD88408A0CD}"/>
              </a:ext>
            </a:extLst>
          </p:cNvPr>
          <p:cNvGraphicFramePr>
            <a:graphicFrameLocks noGrp="1"/>
          </p:cNvGraphicFramePr>
          <p:nvPr>
            <p:extLst>
              <p:ext uri="{D42A27DB-BD31-4B8C-83A1-F6EECF244321}">
                <p14:modId xmlns:p14="http://schemas.microsoft.com/office/powerpoint/2010/main" val="713580366"/>
              </p:ext>
            </p:extLst>
          </p:nvPr>
        </p:nvGraphicFramePr>
        <p:xfrm>
          <a:off x="914400" y="1630080"/>
          <a:ext cx="10363200" cy="2697827"/>
        </p:xfrm>
        <a:graphic>
          <a:graphicData uri="http://schemas.openxmlformats.org/drawingml/2006/table">
            <a:tbl>
              <a:tblPr firstRow="1" bandRow="1">
                <a:tableStyleId>{7E9639D4-E3E2-4D34-9284-5A2195B3D0D7}</a:tableStyleId>
              </a:tblPr>
              <a:tblGrid>
                <a:gridCol w="4731288">
                  <a:extLst>
                    <a:ext uri="{9D8B030D-6E8A-4147-A177-3AD203B41FA5}">
                      <a16:colId xmlns:a16="http://schemas.microsoft.com/office/drawing/2014/main" val="1277152451"/>
                    </a:ext>
                  </a:extLst>
                </a:gridCol>
                <a:gridCol w="2815956">
                  <a:extLst>
                    <a:ext uri="{9D8B030D-6E8A-4147-A177-3AD203B41FA5}">
                      <a16:colId xmlns:a16="http://schemas.microsoft.com/office/drawing/2014/main" val="1480487374"/>
                    </a:ext>
                  </a:extLst>
                </a:gridCol>
                <a:gridCol w="2815956">
                  <a:extLst>
                    <a:ext uri="{9D8B030D-6E8A-4147-A177-3AD203B41FA5}">
                      <a16:colId xmlns:a16="http://schemas.microsoft.com/office/drawing/2014/main" val="2963022824"/>
                    </a:ext>
                  </a:extLst>
                </a:gridCol>
              </a:tblGrid>
              <a:tr h="368281">
                <a:tc>
                  <a:txBody>
                    <a:bodyPr/>
                    <a:lstStyle/>
                    <a:p>
                      <a:pPr algn="ctr">
                        <a:lnSpc>
                          <a:spcPct val="107000"/>
                        </a:lnSpc>
                        <a:spcAft>
                          <a:spcPts val="800"/>
                        </a:spcAft>
                        <a:buNone/>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361)</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358)</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230446">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ORR, % (95% CI)</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 (33–43)</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 (21–30)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3518714107"/>
                  </a:ext>
                </a:extLst>
              </a:tr>
              <a:tr h="246865">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BOR, </a:t>
                      </a:r>
                      <a:r>
                        <a:rPr lang="en-US"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238866">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 response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r h="292279">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Partial response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121 (34)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 (24)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4218232852"/>
                  </a:ext>
                </a:extLst>
              </a:tr>
              <a:tr h="319890">
                <a:tc>
                  <a:txBody>
                    <a:bodyPr/>
                    <a:lstStyle/>
                    <a:p>
                      <a:pPr marL="104775">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Stable disease</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 (46)</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186 (52)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29426003"/>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Progressive disease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 (9)</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 (12)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635273844"/>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Unable to determine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 (7)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 (11)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268608645"/>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reported</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(&lt;1)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769542069"/>
                  </a:ext>
                </a:extLst>
              </a:tr>
            </a:tbl>
          </a:graphicData>
        </a:graphic>
      </p:graphicFrame>
    </p:spTree>
    <p:extLst>
      <p:ext uri="{BB962C8B-B14F-4D97-AF65-F5344CB8AC3E}">
        <p14:creationId xmlns:p14="http://schemas.microsoft.com/office/powerpoint/2010/main" val="7263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E7E4B-5C12-DD82-6552-4AFD84923669}"/>
            </a:ext>
          </a:extLst>
        </p:cNvPr>
        <p:cNvGrpSpPr/>
        <p:nvPr/>
      </p:nvGrpSpPr>
      <p:grpSpPr>
        <a:xfrm>
          <a:off x="0" y="0"/>
          <a:ext cx="0" cy="0"/>
          <a:chOff x="0" y="0"/>
          <a:chExt cx="0" cy="0"/>
        </a:xfrm>
      </p:grpSpPr>
      <p:pic>
        <p:nvPicPr>
          <p:cNvPr id="5" name="Image 6">
            <a:extLst>
              <a:ext uri="{FF2B5EF4-FFF2-40B4-BE49-F238E27FC236}">
                <a16:creationId xmlns:a16="http://schemas.microsoft.com/office/drawing/2014/main" id="{680F1952-FABA-9BC2-B47B-CF3659640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1"/>
            <a:ext cx="12192000" cy="4343400"/>
          </a:xfrm>
          <a:prstGeom prst="rect">
            <a:avLst/>
          </a:prstGeom>
        </p:spPr>
      </p:pic>
      <p:sp>
        <p:nvSpPr>
          <p:cNvPr id="2" name="object 48">
            <a:extLst>
              <a:ext uri="{FF2B5EF4-FFF2-40B4-BE49-F238E27FC236}">
                <a16:creationId xmlns:a16="http://schemas.microsoft.com/office/drawing/2014/main" id="{9143F1F1-5B6F-A37F-7C60-23B907A04529}"/>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ORR and BOR per BICR by tumor PD-L1 expression</a:t>
            </a:r>
          </a:p>
        </p:txBody>
      </p:sp>
      <p:sp>
        <p:nvSpPr>
          <p:cNvPr id="6" name="TextBox 5">
            <a:extLst>
              <a:ext uri="{FF2B5EF4-FFF2-40B4-BE49-F238E27FC236}">
                <a16:creationId xmlns:a16="http://schemas.microsoft.com/office/drawing/2014/main" id="{0D7665DA-0F49-16E5-7EFC-E446E8C81BA4}"/>
              </a:ext>
            </a:extLst>
          </p:cNvPr>
          <p:cNvSpPr txBox="1"/>
          <p:nvPr>
            <p:custDataLst>
              <p:tags r:id="rId1"/>
            </p:custDataLst>
          </p:nvPr>
        </p:nvSpPr>
        <p:spPr>
          <a:xfrm>
            <a:off x="378362" y="6368534"/>
            <a:ext cx="11084768" cy="184666"/>
          </a:xfrm>
          <a:prstGeom prst="rect">
            <a:avLst/>
          </a:prstGeom>
          <a:noFill/>
        </p:spPr>
        <p:txBody>
          <a:bodyPr vert="horz" wrap="square" lIns="0" tIns="0" rIns="0" bIns="0" rtlCol="0" anchor="b" anchorCtr="0">
            <a:spAutoFit/>
          </a:bodyPr>
          <a:lstStyle/>
          <a:p>
            <a:r>
              <a:rPr lang="en-GB" sz="600" dirty="0">
                <a:solidFill>
                  <a:srgbClr val="4C4D4F"/>
                </a:solidFill>
                <a:latin typeface="+mj-lt"/>
              </a:rPr>
              <a:t>BICR: blinded independent central review; BOR: best overall response; Chemo: chemotherapy; CI: confidence interval; IPI: ipilimumab; n: number of subjects; NIVO: nivolumab; ORR: objective response rate; PD-L1: programmed death ligand 1. </a:t>
            </a:r>
          </a:p>
          <a:p>
            <a:r>
              <a:rPr lang="fr-FR" sz="600" dirty="0">
                <a:solidFill>
                  <a:srgbClr val="4C4D4F"/>
                </a:solidFill>
              </a:rPr>
              <a:t>Carbone D P et al. ESMO 2025. 10(6). </a:t>
            </a:r>
            <a:r>
              <a:rPr lang="fr-FR" sz="600" dirty="0">
                <a:solidFill>
                  <a:srgbClr val="4C4D4F"/>
                </a:solidFill>
                <a:hlinkClick r:id="rId4"/>
              </a:rPr>
              <a:t>https://doi.org/10.1016/j.esmoop.2025.105123</a:t>
            </a:r>
            <a:r>
              <a:rPr lang="fr-FR" sz="600" dirty="0">
                <a:solidFill>
                  <a:srgbClr val="4C4D4F"/>
                </a:solidFill>
              </a:rPr>
              <a:t>.</a:t>
            </a:r>
            <a:r>
              <a:rPr lang="en-GB" sz="600" dirty="0">
                <a:solidFill>
                  <a:srgbClr val="4C4D4F"/>
                </a:solidFill>
              </a:rPr>
              <a:t> Supplementary appendix.</a:t>
            </a:r>
          </a:p>
        </p:txBody>
      </p:sp>
      <p:graphicFrame>
        <p:nvGraphicFramePr>
          <p:cNvPr id="4" name="Table 3">
            <a:extLst>
              <a:ext uri="{FF2B5EF4-FFF2-40B4-BE49-F238E27FC236}">
                <a16:creationId xmlns:a16="http://schemas.microsoft.com/office/drawing/2014/main" id="{DDAA64DC-79DF-0377-F69C-F7F3DC73D527}"/>
              </a:ext>
            </a:extLst>
          </p:cNvPr>
          <p:cNvGraphicFramePr>
            <a:graphicFrameLocks noGrp="1"/>
          </p:cNvGraphicFramePr>
          <p:nvPr>
            <p:extLst>
              <p:ext uri="{D42A27DB-BD31-4B8C-83A1-F6EECF244321}">
                <p14:modId xmlns:p14="http://schemas.microsoft.com/office/powerpoint/2010/main" val="3684685263"/>
              </p:ext>
            </p:extLst>
          </p:nvPr>
        </p:nvGraphicFramePr>
        <p:xfrm>
          <a:off x="838200" y="1401117"/>
          <a:ext cx="10515606" cy="3323283"/>
        </p:xfrm>
        <a:graphic>
          <a:graphicData uri="http://schemas.openxmlformats.org/drawingml/2006/table">
            <a:tbl>
              <a:tblPr firstRow="1" bandRow="1">
                <a:tableStyleId>{7E9639D4-E3E2-4D34-9284-5A2195B3D0D7}</a:tableStyleId>
              </a:tblPr>
              <a:tblGrid>
                <a:gridCol w="1825174">
                  <a:extLst>
                    <a:ext uri="{9D8B030D-6E8A-4147-A177-3AD203B41FA5}">
                      <a16:colId xmlns:a16="http://schemas.microsoft.com/office/drawing/2014/main" val="1277152451"/>
                    </a:ext>
                  </a:extLst>
                </a:gridCol>
                <a:gridCol w="1086304">
                  <a:extLst>
                    <a:ext uri="{9D8B030D-6E8A-4147-A177-3AD203B41FA5}">
                      <a16:colId xmlns:a16="http://schemas.microsoft.com/office/drawing/2014/main" val="1480487374"/>
                    </a:ext>
                  </a:extLst>
                </a:gridCol>
                <a:gridCol w="1086304">
                  <a:extLst>
                    <a:ext uri="{9D8B030D-6E8A-4147-A177-3AD203B41FA5}">
                      <a16:colId xmlns:a16="http://schemas.microsoft.com/office/drawing/2014/main" val="2963022824"/>
                    </a:ext>
                  </a:extLst>
                </a:gridCol>
                <a:gridCol w="1086304">
                  <a:extLst>
                    <a:ext uri="{9D8B030D-6E8A-4147-A177-3AD203B41FA5}">
                      <a16:colId xmlns:a16="http://schemas.microsoft.com/office/drawing/2014/main" val="532017577"/>
                    </a:ext>
                  </a:extLst>
                </a:gridCol>
                <a:gridCol w="1086304">
                  <a:extLst>
                    <a:ext uri="{9D8B030D-6E8A-4147-A177-3AD203B41FA5}">
                      <a16:colId xmlns:a16="http://schemas.microsoft.com/office/drawing/2014/main" val="551918162"/>
                    </a:ext>
                  </a:extLst>
                </a:gridCol>
                <a:gridCol w="1086304">
                  <a:extLst>
                    <a:ext uri="{9D8B030D-6E8A-4147-A177-3AD203B41FA5}">
                      <a16:colId xmlns:a16="http://schemas.microsoft.com/office/drawing/2014/main" val="3171651381"/>
                    </a:ext>
                  </a:extLst>
                </a:gridCol>
                <a:gridCol w="1086304">
                  <a:extLst>
                    <a:ext uri="{9D8B030D-6E8A-4147-A177-3AD203B41FA5}">
                      <a16:colId xmlns:a16="http://schemas.microsoft.com/office/drawing/2014/main" val="1824817983"/>
                    </a:ext>
                  </a:extLst>
                </a:gridCol>
                <a:gridCol w="1086304">
                  <a:extLst>
                    <a:ext uri="{9D8B030D-6E8A-4147-A177-3AD203B41FA5}">
                      <a16:colId xmlns:a16="http://schemas.microsoft.com/office/drawing/2014/main" val="2137977536"/>
                    </a:ext>
                  </a:extLst>
                </a:gridCol>
                <a:gridCol w="1086304">
                  <a:extLst>
                    <a:ext uri="{9D8B030D-6E8A-4147-A177-3AD203B41FA5}">
                      <a16:colId xmlns:a16="http://schemas.microsoft.com/office/drawing/2014/main" val="515364935"/>
                    </a:ext>
                  </a:extLst>
                </a:gridCol>
              </a:tblGrid>
              <a:tr h="368281">
                <a:tc rowSpan="2">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PD-L1 &lt;1%</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hMerge="1">
                  <a:txBody>
                    <a:bodyPr/>
                    <a:lstStyle/>
                    <a:p>
                      <a:endParaRPr lang="en-IN"/>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gridSpan="2">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PD-L1 ≥1%</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hMerge="1">
                  <a:txBody>
                    <a:bodyPr/>
                    <a:lstStyle/>
                    <a:p>
                      <a:endParaRPr lang="en-IN"/>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gridSpan="2">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PD-L1 1%–49%</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hMerge="1">
                  <a:txBody>
                    <a:bodyPr/>
                    <a:lstStyle/>
                    <a:p>
                      <a:endParaRPr lang="en-IN"/>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gridSpan="2">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PD-L1 ≥50%</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hMerge="1">
                  <a:txBody>
                    <a:bodyPr/>
                    <a:lstStyle/>
                    <a:p>
                      <a:endParaRPr lang="en-IN"/>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230446">
                <a:tc vMerge="1">
                  <a:txBody>
                    <a:bodyPr/>
                    <a:lstStyle/>
                    <a:p>
                      <a:endParaRPr lang="en-IN"/>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135)</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129)</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204)</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204)</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128)</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106)</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76)</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98)</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518714107"/>
                  </a:ext>
                </a:extLst>
              </a:tr>
              <a:tr h="246865">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ORR, % </a:t>
                      </a:r>
                      <a:b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CI)</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b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(23–40)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(14–28)</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b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(36–50)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b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(30–47)</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(16–33)</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(38–62)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 </a:t>
                      </a:r>
                      <a:b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(23–42)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238866">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BOR, </a:t>
                      </a:r>
                      <a:r>
                        <a:rPr lang="en-US"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r h="292279">
                <a:tc>
                  <a:txBody>
                    <a:bodyPr/>
                    <a:lstStyle/>
                    <a:p>
                      <a:pPr marL="4762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 response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(5)</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4218232852"/>
                  </a:ext>
                </a:extLst>
              </a:tr>
              <a:tr h="319890">
                <a:tc>
                  <a:txBody>
                    <a:bodyPr/>
                    <a:lstStyle/>
                    <a:p>
                      <a:pPr marL="47625">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Partial response</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 (27)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 (19)</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(38)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 (26)</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 (34)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 (22)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 (43)</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(31)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29426003"/>
                  </a:ext>
                </a:extLst>
              </a:tr>
              <a:tr h="239943">
                <a:tc>
                  <a:txBody>
                    <a:bodyPr/>
                    <a:lstStyle/>
                    <a:p>
                      <a:pPr marL="4762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Stable disease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 (50)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 (55)</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(42)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 (50)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 (45)</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 (54)</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 (37)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 (45)</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635273844"/>
                  </a:ext>
                </a:extLst>
              </a:tr>
              <a:tr h="239943">
                <a:tc>
                  <a:txBody>
                    <a:bodyPr/>
                    <a:lstStyle/>
                    <a:p>
                      <a:pPr marL="4762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Progressive disease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(9)</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(12)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 (9)</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 (12)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(10)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(10)</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 (14)</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268608645"/>
                  </a:ext>
                </a:extLst>
              </a:tr>
              <a:tr h="239943">
                <a:tc>
                  <a:txBody>
                    <a:bodyPr/>
                    <a:lstStyle/>
                    <a:p>
                      <a:pPr marL="47625">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Unable to determine</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(10)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(12)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(6)</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(10)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(6)</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(12)</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(8)</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769542069"/>
                  </a:ext>
                </a:extLst>
              </a:tr>
              <a:tr h="239943">
                <a:tc>
                  <a:txBody>
                    <a:bodyPr/>
                    <a:lstStyle/>
                    <a:p>
                      <a:pPr marL="4762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reported</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(&lt;1)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321420651"/>
                  </a:ext>
                </a:extLst>
              </a:tr>
            </a:tbl>
          </a:graphicData>
        </a:graphic>
      </p:graphicFrame>
    </p:spTree>
    <p:extLst>
      <p:ext uri="{BB962C8B-B14F-4D97-AF65-F5344CB8AC3E}">
        <p14:creationId xmlns:p14="http://schemas.microsoft.com/office/powerpoint/2010/main" val="265105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21812-C3FA-09C1-3BCE-C048E67C8981}"/>
            </a:ext>
          </a:extLst>
        </p:cNvPr>
        <p:cNvGrpSpPr/>
        <p:nvPr/>
      </p:nvGrpSpPr>
      <p:grpSpPr>
        <a:xfrm>
          <a:off x="0" y="0"/>
          <a:ext cx="0" cy="0"/>
          <a:chOff x="0" y="0"/>
          <a:chExt cx="0" cy="0"/>
        </a:xfrm>
      </p:grpSpPr>
      <p:pic>
        <p:nvPicPr>
          <p:cNvPr id="5" name="Image 6">
            <a:extLst>
              <a:ext uri="{FF2B5EF4-FFF2-40B4-BE49-F238E27FC236}">
                <a16:creationId xmlns:a16="http://schemas.microsoft.com/office/drawing/2014/main" id="{2966F66A-6F3F-63A5-7B04-B2B1277DB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1"/>
            <a:ext cx="12192000" cy="4343400"/>
          </a:xfrm>
          <a:prstGeom prst="rect">
            <a:avLst/>
          </a:prstGeom>
        </p:spPr>
      </p:pic>
      <p:sp>
        <p:nvSpPr>
          <p:cNvPr id="2" name="object 48">
            <a:extLst>
              <a:ext uri="{FF2B5EF4-FFF2-40B4-BE49-F238E27FC236}">
                <a16:creationId xmlns:a16="http://schemas.microsoft.com/office/drawing/2014/main" id="{DC465071-4A69-37DE-055D-6FE892457380}"/>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ORR and BOR per BICR by tumor histology</a:t>
            </a:r>
          </a:p>
        </p:txBody>
      </p:sp>
      <p:sp>
        <p:nvSpPr>
          <p:cNvPr id="6" name="TextBox 5">
            <a:extLst>
              <a:ext uri="{FF2B5EF4-FFF2-40B4-BE49-F238E27FC236}">
                <a16:creationId xmlns:a16="http://schemas.microsoft.com/office/drawing/2014/main" id="{65BC1EEE-D98B-5C75-9A84-F84DFCCBFAA1}"/>
              </a:ext>
            </a:extLst>
          </p:cNvPr>
          <p:cNvSpPr txBox="1"/>
          <p:nvPr>
            <p:custDataLst>
              <p:tags r:id="rId1"/>
            </p:custDataLst>
          </p:nvPr>
        </p:nvSpPr>
        <p:spPr>
          <a:xfrm>
            <a:off x="378362" y="6368534"/>
            <a:ext cx="11084768" cy="184666"/>
          </a:xfrm>
          <a:prstGeom prst="rect">
            <a:avLst/>
          </a:prstGeom>
          <a:noFill/>
        </p:spPr>
        <p:txBody>
          <a:bodyPr vert="horz" wrap="square" lIns="0" tIns="0" rIns="0" bIns="0" rtlCol="0" anchor="b" anchorCtr="0">
            <a:spAutoFit/>
          </a:bodyPr>
          <a:lstStyle/>
          <a:p>
            <a:r>
              <a:rPr lang="en-GB" sz="600" dirty="0">
                <a:solidFill>
                  <a:srgbClr val="4C4D4F"/>
                </a:solidFill>
                <a:latin typeface="+mj-lt"/>
              </a:rPr>
              <a:t>BICR: blinded independent central review; BOR: best overall response; Chemo: chemotherapy; CI: confidence interval; IPI: ipilimumab; n: number of subjects; NIVO: nivolumab; SAEs: serious adverse events; ORR: objective response rate.</a:t>
            </a:r>
          </a:p>
          <a:p>
            <a:r>
              <a:rPr lang="fr-FR" sz="600" dirty="0">
                <a:solidFill>
                  <a:srgbClr val="4C4D4F"/>
                </a:solidFill>
              </a:rPr>
              <a:t>Carbone D P et al. ESMO 2025. 10(6). </a:t>
            </a:r>
            <a:r>
              <a:rPr lang="fr-FR" sz="600" dirty="0">
                <a:solidFill>
                  <a:srgbClr val="4C4D4F"/>
                </a:solidFill>
                <a:hlinkClick r:id="rId4"/>
              </a:rPr>
              <a:t>https://doi.org/10.1016/j.esmoop.2025.105123</a:t>
            </a:r>
            <a:r>
              <a:rPr lang="fr-FR" sz="600" dirty="0">
                <a:solidFill>
                  <a:srgbClr val="4C4D4F"/>
                </a:solidFill>
              </a:rPr>
              <a:t>.</a:t>
            </a:r>
            <a:r>
              <a:rPr lang="en-GB" sz="600" dirty="0">
                <a:solidFill>
                  <a:srgbClr val="4C4D4F"/>
                </a:solidFill>
              </a:rPr>
              <a:t> Supplementary appendix.</a:t>
            </a:r>
          </a:p>
        </p:txBody>
      </p:sp>
      <p:graphicFrame>
        <p:nvGraphicFramePr>
          <p:cNvPr id="4" name="Table 3">
            <a:extLst>
              <a:ext uri="{FF2B5EF4-FFF2-40B4-BE49-F238E27FC236}">
                <a16:creationId xmlns:a16="http://schemas.microsoft.com/office/drawing/2014/main" id="{20647403-F8E0-7BDF-79DD-00D652BC059E}"/>
              </a:ext>
            </a:extLst>
          </p:cNvPr>
          <p:cNvGraphicFramePr>
            <a:graphicFrameLocks noGrp="1"/>
          </p:cNvGraphicFramePr>
          <p:nvPr>
            <p:extLst>
              <p:ext uri="{D42A27DB-BD31-4B8C-83A1-F6EECF244321}">
                <p14:modId xmlns:p14="http://schemas.microsoft.com/office/powerpoint/2010/main" val="3869236448"/>
              </p:ext>
            </p:extLst>
          </p:nvPr>
        </p:nvGraphicFramePr>
        <p:xfrm>
          <a:off x="762000" y="1455092"/>
          <a:ext cx="10668000" cy="2964508"/>
        </p:xfrm>
        <a:graphic>
          <a:graphicData uri="http://schemas.openxmlformats.org/drawingml/2006/table">
            <a:tbl>
              <a:tblPr firstRow="1" bandRow="1">
                <a:tableStyleId>{7E9639D4-E3E2-4D34-9284-5A2195B3D0D7}</a:tableStyleId>
              </a:tblPr>
              <a:tblGrid>
                <a:gridCol w="3155548">
                  <a:extLst>
                    <a:ext uri="{9D8B030D-6E8A-4147-A177-3AD203B41FA5}">
                      <a16:colId xmlns:a16="http://schemas.microsoft.com/office/drawing/2014/main" val="1277152451"/>
                    </a:ext>
                  </a:extLst>
                </a:gridCol>
                <a:gridCol w="1878113">
                  <a:extLst>
                    <a:ext uri="{9D8B030D-6E8A-4147-A177-3AD203B41FA5}">
                      <a16:colId xmlns:a16="http://schemas.microsoft.com/office/drawing/2014/main" val="1480487374"/>
                    </a:ext>
                  </a:extLst>
                </a:gridCol>
                <a:gridCol w="1878113">
                  <a:extLst>
                    <a:ext uri="{9D8B030D-6E8A-4147-A177-3AD203B41FA5}">
                      <a16:colId xmlns:a16="http://schemas.microsoft.com/office/drawing/2014/main" val="2963022824"/>
                    </a:ext>
                  </a:extLst>
                </a:gridCol>
                <a:gridCol w="1878113">
                  <a:extLst>
                    <a:ext uri="{9D8B030D-6E8A-4147-A177-3AD203B41FA5}">
                      <a16:colId xmlns:a16="http://schemas.microsoft.com/office/drawing/2014/main" val="532017577"/>
                    </a:ext>
                  </a:extLst>
                </a:gridCol>
                <a:gridCol w="1878113">
                  <a:extLst>
                    <a:ext uri="{9D8B030D-6E8A-4147-A177-3AD203B41FA5}">
                      <a16:colId xmlns:a16="http://schemas.microsoft.com/office/drawing/2014/main" val="551918162"/>
                    </a:ext>
                  </a:extLst>
                </a:gridCol>
              </a:tblGrid>
              <a:tr h="368281">
                <a:tc rowSpan="2">
                  <a:txBody>
                    <a:bodyPr/>
                    <a:lstStyle/>
                    <a:p>
                      <a:pPr algn="ctr">
                        <a:lnSpc>
                          <a:spcPct val="107000"/>
                        </a:lnSpc>
                        <a:spcAft>
                          <a:spcPts val="800"/>
                        </a:spcAft>
                        <a:buNone/>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Squamous</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hMerge="1">
                  <a:txBody>
                    <a:bodyPr/>
                    <a:lstStyle/>
                    <a:p>
                      <a:endParaRPr lang="en-IN"/>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gridSpan="2">
                  <a:txBody>
                    <a:bodyPr/>
                    <a:lstStyle/>
                    <a:p>
                      <a:pPr algn="ctr">
                        <a:lnSpc>
                          <a:spcPct val="107000"/>
                        </a:lnSpc>
                        <a:spcAft>
                          <a:spcPts val="800"/>
                        </a:spcAft>
                        <a:buNone/>
                      </a:pPr>
                      <a:r>
                        <a:rPr lang="en-US"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Non-squamous</a:t>
                      </a:r>
                      <a:endParaRPr lang="en-IN"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hMerge="1">
                  <a:txBody>
                    <a:bodyPr/>
                    <a:lstStyle/>
                    <a:p>
                      <a:endParaRPr lang="en-IN"/>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230446">
                <a:tc vMerge="1">
                  <a:txBody>
                    <a:bodyPr/>
                    <a:lstStyle/>
                    <a:p>
                      <a:endParaRPr lang="en-IN"/>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 </a:t>
                      </a:r>
                      <a:br>
                        <a:rPr lang="en-US"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115)</a:t>
                      </a:r>
                      <a:endParaRPr lang="en-IN"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112)</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246)</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a:txBody>
                    <a:bodyPr/>
                    <a:lstStyle/>
                    <a:p>
                      <a:pPr algn="ctr">
                        <a:lnSpc>
                          <a:spcPct val="107000"/>
                        </a:lnSpc>
                        <a:spcAft>
                          <a:spcPts val="800"/>
                        </a:spcAft>
                        <a:buNone/>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 </a:t>
                      </a:r>
                      <a:b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 </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246)</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518714107"/>
                  </a:ext>
                </a:extLst>
              </a:tr>
              <a:tr h="246865">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ORR, % (95% CI)</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 (39–58)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 (23–41)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 (27–39)</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 (17–28)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238866">
                <a:tc>
                  <a:txBody>
                    <a:bodyPr/>
                    <a:lstStyle/>
                    <a:p>
                      <a:pPr>
                        <a:lnSpc>
                          <a:spcPct val="107000"/>
                        </a:lnSpc>
                        <a:spcAft>
                          <a:spcPts val="800"/>
                        </a:spcAft>
                        <a:buNone/>
                      </a:pP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BOR, </a:t>
                      </a:r>
                      <a:r>
                        <a:rPr lang="en-US"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r h="292279">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 response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(7)</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(3)</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4218232852"/>
                  </a:ext>
                </a:extLst>
              </a:tr>
              <a:tr h="319890">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Partial response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 (42)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 (30)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(30)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 (21)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29426003"/>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Stable disease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(35)</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 (45)</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 (51)</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 (55)</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635273844"/>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Progressive disease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(8)</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 (12)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 (10)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 (12)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268608645"/>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Unable to determine</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(9)</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(12)</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(6)</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 (10)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769542069"/>
                  </a:ext>
                </a:extLst>
              </a:tr>
              <a:tr h="239943">
                <a:tc>
                  <a:txBody>
                    <a:bodyPr/>
                    <a:lstStyle/>
                    <a:p>
                      <a:pPr marL="104775">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reported</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(&lt;1)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321420651"/>
                  </a:ext>
                </a:extLst>
              </a:tr>
            </a:tbl>
          </a:graphicData>
        </a:graphic>
      </p:graphicFrame>
    </p:spTree>
    <p:extLst>
      <p:ext uri="{BB962C8B-B14F-4D97-AF65-F5344CB8AC3E}">
        <p14:creationId xmlns:p14="http://schemas.microsoft.com/office/powerpoint/2010/main" val="364009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6931-4DCE-916E-BEE8-8F4C689764D4}"/>
            </a:ext>
          </a:extLst>
        </p:cNvPr>
        <p:cNvGrpSpPr/>
        <p:nvPr/>
      </p:nvGrpSpPr>
      <p:grpSpPr>
        <a:xfrm>
          <a:off x="0" y="0"/>
          <a:ext cx="0" cy="0"/>
          <a:chOff x="0" y="0"/>
          <a:chExt cx="0" cy="0"/>
        </a:xfrm>
      </p:grpSpPr>
      <p:pic>
        <p:nvPicPr>
          <p:cNvPr id="4" name="Image 6">
            <a:extLst>
              <a:ext uri="{FF2B5EF4-FFF2-40B4-BE49-F238E27FC236}">
                <a16:creationId xmlns:a16="http://schemas.microsoft.com/office/drawing/2014/main" id="{99494945-A6F4-A958-4067-BF0AC55C6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12192000" cy="4800599"/>
          </a:xfrm>
          <a:prstGeom prst="rect">
            <a:avLst/>
          </a:prstGeom>
        </p:spPr>
      </p:pic>
      <p:sp>
        <p:nvSpPr>
          <p:cNvPr id="2" name="object 48">
            <a:extLst>
              <a:ext uri="{FF2B5EF4-FFF2-40B4-BE49-F238E27FC236}">
                <a16:creationId xmlns:a16="http://schemas.microsoft.com/office/drawing/2014/main" id="{1F04F52F-4E40-49D8-890F-3F7543F71ACC}"/>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Baseline characteristics in patients with mutation-evaluable tissue</a:t>
            </a:r>
          </a:p>
        </p:txBody>
      </p:sp>
      <p:sp>
        <p:nvSpPr>
          <p:cNvPr id="6" name="TextBox 5">
            <a:extLst>
              <a:ext uri="{FF2B5EF4-FFF2-40B4-BE49-F238E27FC236}">
                <a16:creationId xmlns:a16="http://schemas.microsoft.com/office/drawing/2014/main" id="{79EB8511-2386-42D1-178C-DFBE1AB7EA7B}"/>
              </a:ext>
            </a:extLst>
          </p:cNvPr>
          <p:cNvSpPr txBox="1"/>
          <p:nvPr>
            <p:custDataLst>
              <p:tags r:id="rId1"/>
            </p:custDataLst>
          </p:nvPr>
        </p:nvSpPr>
        <p:spPr>
          <a:xfrm>
            <a:off x="321899" y="6460853"/>
            <a:ext cx="11084768" cy="276999"/>
          </a:xfrm>
          <a:prstGeom prst="rect">
            <a:avLst/>
          </a:prstGeom>
          <a:noFill/>
        </p:spPr>
        <p:txBody>
          <a:bodyPr vert="horz" wrap="square" lIns="0" tIns="0" rIns="0" bIns="0" rtlCol="0" anchor="b" anchorCtr="0">
            <a:spAutoFit/>
          </a:bodyPr>
          <a:lstStyle/>
          <a:p>
            <a:r>
              <a:rPr lang="en-GB" sz="600" baseline="30000" dirty="0">
                <a:solidFill>
                  <a:srgbClr val="4C4D4F"/>
                </a:solidFill>
                <a:latin typeface="+mj-lt"/>
              </a:rPr>
              <a:t>a</a:t>
            </a:r>
            <a:r>
              <a:rPr lang="en-US" sz="600" dirty="0">
                <a:solidFill>
                  <a:srgbClr val="4C4D4F"/>
                </a:solidFill>
                <a:latin typeface="+mj-lt"/>
              </a:rPr>
              <a:t>ECOG PS was not reported in 1 patient in the NIVO + IPI + chemo arm.</a:t>
            </a:r>
            <a:endParaRPr lang="en-GB" sz="600" dirty="0">
              <a:solidFill>
                <a:srgbClr val="4C4D4F"/>
              </a:solidFill>
              <a:latin typeface="+mj-lt"/>
            </a:endParaRPr>
          </a:p>
          <a:p>
            <a:r>
              <a:rPr lang="en-GB" sz="600" dirty="0">
                <a:solidFill>
                  <a:srgbClr val="4C4D4F"/>
                </a:solidFill>
                <a:latin typeface="+mj-lt"/>
              </a:rPr>
              <a:t>Chemo: chemotherapy; CNS: central nervous system; ECOG PS: Eastern Cooperative Oncology Group performance status; IPI: ipilimumab; n: number of subjects; NIVO: nivolumab; PD-L1: programmed death ligand 1.</a:t>
            </a:r>
          </a:p>
          <a:p>
            <a:r>
              <a:rPr lang="fr-FR" sz="600" dirty="0">
                <a:solidFill>
                  <a:srgbClr val="4C4D4F"/>
                </a:solidFill>
              </a:rPr>
              <a:t>Carbone D P et al. ESMO 2025. 10(6). </a:t>
            </a:r>
            <a:r>
              <a:rPr lang="fr-FR" sz="600" dirty="0">
                <a:solidFill>
                  <a:srgbClr val="4C4D4F"/>
                </a:solidFill>
                <a:hlinkClick r:id="rId5"/>
              </a:rPr>
              <a:t>https://doi.org/10.1016/j.esmoop.2025.105123</a:t>
            </a:r>
            <a:r>
              <a:rPr lang="fr-FR" sz="600" dirty="0">
                <a:solidFill>
                  <a:srgbClr val="4C4D4F"/>
                </a:solidFill>
              </a:rPr>
              <a:t>.</a:t>
            </a:r>
            <a:endParaRPr lang="en-GB" sz="600" dirty="0">
              <a:solidFill>
                <a:srgbClr val="4C4D4F"/>
              </a:solidFill>
            </a:endParaRPr>
          </a:p>
        </p:txBody>
      </p:sp>
      <p:graphicFrame>
        <p:nvGraphicFramePr>
          <p:cNvPr id="5" name="Table 4">
            <a:extLst>
              <a:ext uri="{FF2B5EF4-FFF2-40B4-BE49-F238E27FC236}">
                <a16:creationId xmlns:a16="http://schemas.microsoft.com/office/drawing/2014/main" id="{3095188A-51FF-B84A-162E-AE18E3339FA9}"/>
              </a:ext>
            </a:extLst>
          </p:cNvPr>
          <p:cNvGraphicFramePr>
            <a:graphicFrameLocks noGrp="1"/>
          </p:cNvGraphicFramePr>
          <p:nvPr>
            <p:extLst>
              <p:ext uri="{D42A27DB-BD31-4B8C-83A1-F6EECF244321}">
                <p14:modId xmlns:p14="http://schemas.microsoft.com/office/powerpoint/2010/main" val="1876955380"/>
              </p:ext>
            </p:extLst>
          </p:nvPr>
        </p:nvGraphicFramePr>
        <p:xfrm>
          <a:off x="1143000" y="1545456"/>
          <a:ext cx="9982201" cy="3559944"/>
        </p:xfrm>
        <a:graphic>
          <a:graphicData uri="http://schemas.openxmlformats.org/drawingml/2006/table">
            <a:tbl>
              <a:tblPr firstRow="1" bandRow="1">
                <a:tableStyleId>{7E9639D4-E3E2-4D34-9284-5A2195B3D0D7}</a:tableStyleId>
              </a:tblPr>
              <a:tblGrid>
                <a:gridCol w="4557341">
                  <a:extLst>
                    <a:ext uri="{9D8B030D-6E8A-4147-A177-3AD203B41FA5}">
                      <a16:colId xmlns:a16="http://schemas.microsoft.com/office/drawing/2014/main" val="1277152451"/>
                    </a:ext>
                  </a:extLst>
                </a:gridCol>
                <a:gridCol w="2712430">
                  <a:extLst>
                    <a:ext uri="{9D8B030D-6E8A-4147-A177-3AD203B41FA5}">
                      <a16:colId xmlns:a16="http://schemas.microsoft.com/office/drawing/2014/main" val="1480487374"/>
                    </a:ext>
                  </a:extLst>
                </a:gridCol>
                <a:gridCol w="2712430">
                  <a:extLst>
                    <a:ext uri="{9D8B030D-6E8A-4147-A177-3AD203B41FA5}">
                      <a16:colId xmlns:a16="http://schemas.microsoft.com/office/drawing/2014/main" val="2963022824"/>
                    </a:ext>
                  </a:extLst>
                </a:gridCol>
              </a:tblGrid>
              <a:tr h="267240">
                <a:tc>
                  <a:txBody>
                    <a:bodyPr/>
                    <a:lstStyle/>
                    <a:p>
                      <a:pP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buNone/>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0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242)</a:t>
                      </a:r>
                      <a:endParaRPr lang="en-IN"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0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221) </a:t>
                      </a:r>
                      <a:endParaRPr lang="en-IN"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518714107"/>
                  </a:ext>
                </a:extLst>
              </a:tr>
              <a:tr h="17385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age, years (range)</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 (35</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 (26</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06576715"/>
                  </a:ext>
                </a:extLst>
              </a:tr>
              <a:tr h="17385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Female,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 (30)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 (28)</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62567663"/>
                  </a:ext>
                </a:extLst>
              </a:tr>
              <a:tr h="17385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Geographic region,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4218232852"/>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America</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 (9)</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(7)</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29426003"/>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Europe</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152 (63)</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 (62)</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635273844"/>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(8)</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(9)</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268608645"/>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Rest of the world</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(20)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(22)</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769542069"/>
                  </a:ext>
                </a:extLst>
              </a:tr>
              <a:tr h="17385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ECOG PS,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321420651"/>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 (30)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 (33)</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835026368"/>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 (69)</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148 (67)</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812044587"/>
                  </a:ext>
                </a:extLst>
              </a:tr>
              <a:tr h="173858">
                <a:tc>
                  <a:txBody>
                    <a:bodyPr/>
                    <a:lstStyle/>
                    <a:p>
                      <a:pPr>
                        <a:lnSpc>
                          <a:spcPct val="107000"/>
                        </a:lnSpc>
                        <a:spcAft>
                          <a:spcPts val="800"/>
                        </a:spcAft>
                        <a:buNone/>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Smoking status, </a:t>
                      </a:r>
                      <a:r>
                        <a:rPr lang="en-US"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2733011853"/>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or former</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218 (90)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 (88)</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137901944"/>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Never smoked</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 (10)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 (12)</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986865269"/>
                  </a:ext>
                </a:extLst>
              </a:tr>
            </a:tbl>
          </a:graphicData>
        </a:graphic>
      </p:graphicFrame>
    </p:spTree>
    <p:extLst>
      <p:ext uri="{BB962C8B-B14F-4D97-AF65-F5344CB8AC3E}">
        <p14:creationId xmlns:p14="http://schemas.microsoft.com/office/powerpoint/2010/main" val="356859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42B3-36CB-8D1E-1B1C-7F57124A1509}"/>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E3F97D92-873E-E685-DF40-EBC18B4EF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12192000" cy="4800599"/>
          </a:xfrm>
          <a:prstGeom prst="rect">
            <a:avLst/>
          </a:prstGeom>
        </p:spPr>
      </p:pic>
      <p:sp>
        <p:nvSpPr>
          <p:cNvPr id="2" name="object 48">
            <a:extLst>
              <a:ext uri="{FF2B5EF4-FFF2-40B4-BE49-F238E27FC236}">
                <a16:creationId xmlns:a16="http://schemas.microsoft.com/office/drawing/2014/main" id="{069D04CA-02EE-E158-CD2B-D326E7B0F1A3}"/>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Baseline characteristics in patients with mutation-evaluable tissue</a:t>
            </a:r>
          </a:p>
        </p:txBody>
      </p:sp>
      <p:sp>
        <p:nvSpPr>
          <p:cNvPr id="6" name="TextBox 5">
            <a:extLst>
              <a:ext uri="{FF2B5EF4-FFF2-40B4-BE49-F238E27FC236}">
                <a16:creationId xmlns:a16="http://schemas.microsoft.com/office/drawing/2014/main" id="{30B3146C-17ED-3FD5-D633-F409740ED525}"/>
              </a:ext>
            </a:extLst>
          </p:cNvPr>
          <p:cNvSpPr txBox="1"/>
          <p:nvPr>
            <p:custDataLst>
              <p:tags r:id="rId1"/>
            </p:custDataLst>
          </p:nvPr>
        </p:nvSpPr>
        <p:spPr>
          <a:xfrm>
            <a:off x="321899" y="6368520"/>
            <a:ext cx="11084768" cy="369332"/>
          </a:xfrm>
          <a:prstGeom prst="rect">
            <a:avLst/>
          </a:prstGeom>
          <a:noFill/>
        </p:spPr>
        <p:txBody>
          <a:bodyPr vert="horz" wrap="square" lIns="0" tIns="0" rIns="0" bIns="0" rtlCol="0" anchor="b" anchorCtr="0">
            <a:spAutoFit/>
          </a:bodyPr>
          <a:lstStyle/>
          <a:p>
            <a:r>
              <a:rPr lang="en-GB" sz="600" baseline="30000" dirty="0">
                <a:solidFill>
                  <a:srgbClr val="4C4D4F"/>
                </a:solidFill>
                <a:latin typeface="+mj-lt"/>
              </a:rPr>
              <a:t>a</a:t>
            </a:r>
            <a:r>
              <a:rPr lang="en-US" sz="600" dirty="0">
                <a:solidFill>
                  <a:srgbClr val="4C4D4F"/>
                </a:solidFill>
                <a:latin typeface="+mj-lt"/>
              </a:rPr>
              <a:t>ECOG PS was not reported in 1 patient in the NIVO + IPI + chemo arm.</a:t>
            </a:r>
            <a:endParaRPr lang="en-GB" sz="600" dirty="0">
              <a:solidFill>
                <a:srgbClr val="4C4D4F"/>
              </a:solidFill>
              <a:latin typeface="+mj-lt"/>
            </a:endParaRPr>
          </a:p>
          <a:p>
            <a:r>
              <a:rPr lang="en-GB" sz="600" dirty="0">
                <a:solidFill>
                  <a:srgbClr val="4C4D4F"/>
                </a:solidFill>
                <a:latin typeface="+mj-lt"/>
              </a:rPr>
              <a:t>Chemo: chemotherapy; CNS: central nervous system; ECOG PS: Eastern Cooperative Oncology Group performance status; IPI: ipilimumab; n: number of subjects; NIVO: nivolumab; PD-L1: programmed death ligand 1.</a:t>
            </a:r>
          </a:p>
          <a:p>
            <a:r>
              <a:rPr lang="fr-FR" sz="600" dirty="0">
                <a:solidFill>
                  <a:srgbClr val="4C4D4F"/>
                </a:solidFill>
                <a:latin typeface="+mj-lt"/>
              </a:rPr>
              <a:t>Carbone D P et al. ESMO 2025. 10(6). </a:t>
            </a:r>
            <a:r>
              <a:rPr lang="fr-FR" sz="600" dirty="0">
                <a:solidFill>
                  <a:srgbClr val="4C4D4F"/>
                </a:solidFill>
                <a:latin typeface="+mj-lt"/>
                <a:hlinkClick r:id="rId5"/>
              </a:rPr>
              <a:t>https://doi.org/10.1016/j.esmoop.2025.105123</a:t>
            </a:r>
            <a:r>
              <a:rPr lang="fr-FR" sz="600" dirty="0">
                <a:solidFill>
                  <a:srgbClr val="4C4D4F"/>
                </a:solidFill>
                <a:latin typeface="+mj-lt"/>
              </a:rPr>
              <a:t>.</a:t>
            </a:r>
          </a:p>
          <a:p>
            <a:endParaRPr lang="fr-FR" sz="600" dirty="0">
              <a:solidFill>
                <a:srgbClr val="4C4D4F"/>
              </a:solidFill>
              <a:latin typeface="+mj-lt"/>
            </a:endParaRPr>
          </a:p>
        </p:txBody>
      </p:sp>
      <p:graphicFrame>
        <p:nvGraphicFramePr>
          <p:cNvPr id="4" name="Table 3">
            <a:extLst>
              <a:ext uri="{FF2B5EF4-FFF2-40B4-BE49-F238E27FC236}">
                <a16:creationId xmlns:a16="http://schemas.microsoft.com/office/drawing/2014/main" id="{F899BF59-0BE9-EFCA-F508-26A8322AA297}"/>
              </a:ext>
            </a:extLst>
          </p:cNvPr>
          <p:cNvGraphicFramePr>
            <a:graphicFrameLocks noGrp="1"/>
          </p:cNvGraphicFramePr>
          <p:nvPr>
            <p:extLst>
              <p:ext uri="{D42A27DB-BD31-4B8C-83A1-F6EECF244321}">
                <p14:modId xmlns:p14="http://schemas.microsoft.com/office/powerpoint/2010/main" val="2373313696"/>
              </p:ext>
            </p:extLst>
          </p:nvPr>
        </p:nvGraphicFramePr>
        <p:xfrm>
          <a:off x="1143000" y="1545456"/>
          <a:ext cx="9982201" cy="3559944"/>
        </p:xfrm>
        <a:graphic>
          <a:graphicData uri="http://schemas.openxmlformats.org/drawingml/2006/table">
            <a:tbl>
              <a:tblPr firstRow="1" bandRow="1">
                <a:tableStyleId>{7E9639D4-E3E2-4D34-9284-5A2195B3D0D7}</a:tableStyleId>
              </a:tblPr>
              <a:tblGrid>
                <a:gridCol w="4557341">
                  <a:extLst>
                    <a:ext uri="{9D8B030D-6E8A-4147-A177-3AD203B41FA5}">
                      <a16:colId xmlns:a16="http://schemas.microsoft.com/office/drawing/2014/main" val="1277152451"/>
                    </a:ext>
                  </a:extLst>
                </a:gridCol>
                <a:gridCol w="2712430">
                  <a:extLst>
                    <a:ext uri="{9D8B030D-6E8A-4147-A177-3AD203B41FA5}">
                      <a16:colId xmlns:a16="http://schemas.microsoft.com/office/drawing/2014/main" val="1480487374"/>
                    </a:ext>
                  </a:extLst>
                </a:gridCol>
                <a:gridCol w="2712430">
                  <a:extLst>
                    <a:ext uri="{9D8B030D-6E8A-4147-A177-3AD203B41FA5}">
                      <a16:colId xmlns:a16="http://schemas.microsoft.com/office/drawing/2014/main" val="2963022824"/>
                    </a:ext>
                  </a:extLst>
                </a:gridCol>
              </a:tblGrid>
              <a:tr h="267240">
                <a:tc>
                  <a:txBody>
                    <a:bodyPr/>
                    <a:lstStyle/>
                    <a:p>
                      <a:pP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buNone/>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0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242)</a:t>
                      </a:r>
                      <a:endParaRPr lang="en-IN"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a:txBody>
                    <a:bodyPr/>
                    <a:lstStyle/>
                    <a:p>
                      <a:pPr algn="ctr">
                        <a:lnSpc>
                          <a:spcPct val="107000"/>
                        </a:lnSpc>
                        <a:spcAft>
                          <a:spcPts val="800"/>
                        </a:spcAft>
                        <a:buNone/>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0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221) </a:t>
                      </a:r>
                      <a:endParaRPr lang="en-IN"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518714107"/>
                  </a:ext>
                </a:extLst>
              </a:tr>
              <a:tr h="17385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Metastasis,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2259605930"/>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CNS</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 (17)</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(15)</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562527016"/>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Liver</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 (18)</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 (26)</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193234377"/>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Bone</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 (27)</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(36)</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4211477823"/>
                  </a:ext>
                </a:extLst>
              </a:tr>
              <a:tr h="173858">
                <a:tc>
                  <a:txBody>
                    <a:bodyPr/>
                    <a:lstStyle/>
                    <a:p>
                      <a:pPr>
                        <a:lnSpc>
                          <a:spcPct val="107000"/>
                        </a:lnSpc>
                        <a:spcAft>
                          <a:spcPts val="800"/>
                        </a:spcAft>
                        <a:buNone/>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Tumor histology, </a:t>
                      </a:r>
                      <a:r>
                        <a:rPr lang="en-US"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736133785"/>
                  </a:ext>
                </a:extLst>
              </a:tr>
              <a:tr h="173858">
                <a:tc>
                  <a:txBody>
                    <a:bodyPr/>
                    <a:lstStyle/>
                    <a:p>
                      <a:pPr marL="100330">
                        <a:lnSpc>
                          <a:spcPct val="107000"/>
                        </a:lnSpc>
                        <a:spcAft>
                          <a:spcPts val="800"/>
                        </a:spcAft>
                        <a:buNone/>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Squamous</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 (31)</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(34)</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31592803"/>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Non-squamous</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166 (69)</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 (66)</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354388974"/>
                  </a:ext>
                </a:extLst>
              </a:tr>
              <a:tr h="173858">
                <a:tc>
                  <a:txBody>
                    <a:bodyPr/>
                    <a:lstStyle/>
                    <a:p>
                      <a:pPr>
                        <a:lnSpc>
                          <a:spcPct val="107000"/>
                        </a:lnSpc>
                        <a:spcAft>
                          <a:spcPts val="800"/>
                        </a:spcAft>
                        <a:buNone/>
                      </a:pPr>
                      <a:r>
                        <a:rPr lang="pt-PT"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Tumor PD-L1 expression, </a:t>
                      </a:r>
                      <a:r>
                        <a:rPr lang="pt-PT" sz="10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pt-PT"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pt-PT" sz="1000">
                          <a:effectLst/>
                          <a:latin typeface="Arial" panose="020B0604020202020204" pitchFamily="34" charset="0"/>
                          <a:ea typeface="Times New Roman" panose="02020603050405020304" pitchFamily="18" charset="0"/>
                          <a:cs typeface="Arial" panose="020B0604020202020204" pitchFamily="34" charset="0"/>
                        </a:rPr>
                        <a:t> </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pt-PT" sz="1000" dirty="0">
                          <a:effectLst/>
                          <a:latin typeface="Arial" panose="020B0604020202020204" pitchFamily="34" charset="0"/>
                          <a:ea typeface="Times New Roman" panose="02020603050405020304" pitchFamily="18"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2106572634"/>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Non-quantifiable</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(2)</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(2)</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01089919"/>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&lt;1%</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 (37)</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 (35)</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932171881"/>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146 (60)</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 (63)</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1453222996"/>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1%–49%</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 (39)</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 (33)</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2586372667"/>
                  </a:ext>
                </a:extLst>
              </a:tr>
              <a:tr h="173858">
                <a:tc>
                  <a:txBody>
                    <a:bodyPr/>
                    <a:lstStyle/>
                    <a:p>
                      <a:pPr marL="100330">
                        <a:lnSpc>
                          <a:spcPct val="107000"/>
                        </a:lnSpc>
                        <a:spcAft>
                          <a:spcPts val="800"/>
                        </a:spcAft>
                        <a:buNone/>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ctr">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tcPr>
                </a:tc>
                <a:tc>
                  <a:txBody>
                    <a:bodyPr/>
                    <a:lstStyle/>
                    <a:p>
                      <a:pPr algn="ctr">
                        <a:lnSpc>
                          <a:spcPct val="107000"/>
                        </a:lnSpc>
                        <a:spcAft>
                          <a:spcPts val="800"/>
                        </a:spcAft>
                        <a:buNone/>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 (21)</a:t>
                      </a:r>
                      <a:endParaRPr lang="en-I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E9F3F9"/>
                    </a:solidFill>
                  </a:tcPr>
                </a:tc>
                <a:tc>
                  <a:txBody>
                    <a:bodyPr/>
                    <a:lstStyle/>
                    <a:p>
                      <a:pPr algn="ctr">
                        <a:lnSpc>
                          <a:spcPct val="107000"/>
                        </a:lnSpc>
                        <a:spcAft>
                          <a:spcPts val="800"/>
                        </a:spcAft>
                        <a:buNone/>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 (30)</a:t>
                      </a:r>
                      <a:endParaRPr lang="en-I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rgbClr val="515457"/>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rgbClr val="515457"/>
                      </a:solidFill>
                      <a:prstDash val="solid"/>
                      <a:round/>
                      <a:headEnd type="none" w="med" len="med"/>
                      <a:tailEnd type="none" w="med" len="med"/>
                    </a:lnT>
                    <a:lnB w="9525" cap="flat" cmpd="sng" algn="ctr">
                      <a:solidFill>
                        <a:srgbClr val="515457"/>
                      </a:solidFill>
                      <a:prstDash val="solid"/>
                      <a:round/>
                      <a:headEnd type="none" w="med" len="med"/>
                      <a:tailEnd type="none" w="med" len="med"/>
                    </a:lnB>
                    <a:solidFill>
                      <a:srgbClr val="F1F1F0"/>
                    </a:solidFill>
                  </a:tcPr>
                </a:tc>
                <a:extLst>
                  <a:ext uri="{0D108BD9-81ED-4DB2-BD59-A6C34878D82A}">
                    <a16:rowId xmlns:a16="http://schemas.microsoft.com/office/drawing/2014/main" val="3633241437"/>
                  </a:ext>
                </a:extLst>
              </a:tr>
            </a:tbl>
          </a:graphicData>
        </a:graphic>
      </p:graphicFrame>
    </p:spTree>
    <p:extLst>
      <p:ext uri="{BB962C8B-B14F-4D97-AF65-F5344CB8AC3E}">
        <p14:creationId xmlns:p14="http://schemas.microsoft.com/office/powerpoint/2010/main" val="195059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8EA2-B302-D002-0316-356DF5599EA4}"/>
            </a:ext>
          </a:extLst>
        </p:cNvPr>
        <p:cNvGrpSpPr/>
        <p:nvPr/>
      </p:nvGrpSpPr>
      <p:grpSpPr>
        <a:xfrm>
          <a:off x="0" y="0"/>
          <a:ext cx="0" cy="0"/>
          <a:chOff x="0" y="0"/>
          <a:chExt cx="0" cy="0"/>
        </a:xfrm>
      </p:grpSpPr>
      <p:pic>
        <p:nvPicPr>
          <p:cNvPr id="5" name="Image 6">
            <a:extLst>
              <a:ext uri="{FF2B5EF4-FFF2-40B4-BE49-F238E27FC236}">
                <a16:creationId xmlns:a16="http://schemas.microsoft.com/office/drawing/2014/main" id="{44FB35DD-899A-19E9-10D1-B7C73D514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12192000" cy="4800599"/>
          </a:xfrm>
          <a:prstGeom prst="rect">
            <a:avLst/>
          </a:prstGeom>
        </p:spPr>
      </p:pic>
      <p:sp>
        <p:nvSpPr>
          <p:cNvPr id="2" name="object 48">
            <a:extLst>
              <a:ext uri="{FF2B5EF4-FFF2-40B4-BE49-F238E27FC236}">
                <a16:creationId xmlns:a16="http://schemas.microsoft.com/office/drawing/2014/main" id="{C2EC7068-323C-353A-CDC5-45C6F903BFB3}"/>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OS by KEAP1 mutation status</a:t>
            </a:r>
            <a:endParaRPr lang="en-US" baseline="30000" dirty="0"/>
          </a:p>
        </p:txBody>
      </p:sp>
      <p:sp>
        <p:nvSpPr>
          <p:cNvPr id="6" name="TextBox 5">
            <a:extLst>
              <a:ext uri="{FF2B5EF4-FFF2-40B4-BE49-F238E27FC236}">
                <a16:creationId xmlns:a16="http://schemas.microsoft.com/office/drawing/2014/main" id="{5759BCAF-590B-238F-6EE7-1D6BAEE7E68C}"/>
              </a:ext>
            </a:extLst>
          </p:cNvPr>
          <p:cNvSpPr txBox="1"/>
          <p:nvPr>
            <p:custDataLst>
              <p:tags r:id="rId1"/>
            </p:custDataLst>
          </p:nvPr>
        </p:nvSpPr>
        <p:spPr>
          <a:xfrm>
            <a:off x="378362" y="6368534"/>
            <a:ext cx="11084768" cy="184666"/>
          </a:xfrm>
          <a:prstGeom prst="rect">
            <a:avLst/>
          </a:prstGeom>
          <a:noFill/>
        </p:spPr>
        <p:txBody>
          <a:bodyPr vert="horz" wrap="square" lIns="0" tIns="0" rIns="0" bIns="0" rtlCol="0" anchor="b" anchorCtr="0">
            <a:spAutoFit/>
          </a:bodyPr>
          <a:lstStyle/>
          <a:p>
            <a:r>
              <a:rPr lang="en-GB" sz="600" dirty="0">
                <a:solidFill>
                  <a:srgbClr val="4C4D4F"/>
                </a:solidFill>
                <a:latin typeface="+mj-lt"/>
              </a:rPr>
              <a:t>Chemo: chemotherapy; CI: confidence interval; HR: hazard ratio; IPI: ipilimumab; n: number of subjects; NIVO: nivolumab; OS: overall survival.</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 </a:t>
            </a:r>
            <a:r>
              <a:rPr lang="fr-FR" sz="600" dirty="0" err="1">
                <a:solidFill>
                  <a:srgbClr val="4C4D4F"/>
                </a:solidFill>
                <a:latin typeface="+mj-lt"/>
              </a:rPr>
              <a:t>Supplementary</a:t>
            </a:r>
            <a:r>
              <a:rPr lang="fr-FR" sz="600" dirty="0">
                <a:solidFill>
                  <a:srgbClr val="4C4D4F"/>
                </a:solidFill>
                <a:latin typeface="+mj-lt"/>
              </a:rPr>
              <a:t> </a:t>
            </a:r>
            <a:r>
              <a:rPr lang="fr-FR" sz="600" dirty="0" err="1">
                <a:solidFill>
                  <a:srgbClr val="4C4D4F"/>
                </a:solidFill>
                <a:latin typeface="+mj-lt"/>
              </a:rPr>
              <a:t>appendix</a:t>
            </a:r>
            <a:r>
              <a:rPr lang="fr-FR" sz="600" dirty="0">
                <a:solidFill>
                  <a:srgbClr val="4C4D4F"/>
                </a:solidFill>
                <a:latin typeface="+mj-lt"/>
              </a:rPr>
              <a:t>.</a:t>
            </a:r>
          </a:p>
        </p:txBody>
      </p:sp>
      <p:graphicFrame>
        <p:nvGraphicFramePr>
          <p:cNvPr id="4" name="Table 3">
            <a:extLst>
              <a:ext uri="{FF2B5EF4-FFF2-40B4-BE49-F238E27FC236}">
                <a16:creationId xmlns:a16="http://schemas.microsoft.com/office/drawing/2014/main" id="{B896BCEC-9183-50B2-C6C3-8CFB2AEF3E22}"/>
              </a:ext>
            </a:extLst>
          </p:cNvPr>
          <p:cNvGraphicFramePr>
            <a:graphicFrameLocks noGrp="1"/>
          </p:cNvGraphicFramePr>
          <p:nvPr>
            <p:extLst>
              <p:ext uri="{D42A27DB-BD31-4B8C-83A1-F6EECF244321}">
                <p14:modId xmlns:p14="http://schemas.microsoft.com/office/powerpoint/2010/main" val="3632317919"/>
              </p:ext>
            </p:extLst>
          </p:nvPr>
        </p:nvGraphicFramePr>
        <p:xfrm>
          <a:off x="990601" y="1958277"/>
          <a:ext cx="10210799" cy="1759960"/>
        </p:xfrm>
        <a:graphic>
          <a:graphicData uri="http://schemas.openxmlformats.org/drawingml/2006/table">
            <a:tbl>
              <a:tblPr firstRow="1" bandRow="1">
                <a:tableStyleId>{7E9639D4-E3E2-4D34-9284-5A2195B3D0D7}</a:tableStyleId>
              </a:tblPr>
              <a:tblGrid>
                <a:gridCol w="2355215">
                  <a:extLst>
                    <a:ext uri="{9D8B030D-6E8A-4147-A177-3AD203B41FA5}">
                      <a16:colId xmlns:a16="http://schemas.microsoft.com/office/drawing/2014/main" val="1277152451"/>
                    </a:ext>
                  </a:extLst>
                </a:gridCol>
                <a:gridCol w="2348636">
                  <a:extLst>
                    <a:ext uri="{9D8B030D-6E8A-4147-A177-3AD203B41FA5}">
                      <a16:colId xmlns:a16="http://schemas.microsoft.com/office/drawing/2014/main" val="1480487374"/>
                    </a:ext>
                  </a:extLst>
                </a:gridCol>
                <a:gridCol w="1950377">
                  <a:extLst>
                    <a:ext uri="{9D8B030D-6E8A-4147-A177-3AD203B41FA5}">
                      <a16:colId xmlns:a16="http://schemas.microsoft.com/office/drawing/2014/main" val="3022826864"/>
                    </a:ext>
                  </a:extLst>
                </a:gridCol>
                <a:gridCol w="2247308">
                  <a:extLst>
                    <a:ext uri="{9D8B030D-6E8A-4147-A177-3AD203B41FA5}">
                      <a16:colId xmlns:a16="http://schemas.microsoft.com/office/drawing/2014/main" val="3190222462"/>
                    </a:ext>
                  </a:extLst>
                </a:gridCol>
                <a:gridCol w="1309263">
                  <a:extLst>
                    <a:ext uri="{9D8B030D-6E8A-4147-A177-3AD203B41FA5}">
                      <a16:colId xmlns:a16="http://schemas.microsoft.com/office/drawing/2014/main" val="865945620"/>
                    </a:ext>
                  </a:extLst>
                </a:gridCol>
              </a:tblGrid>
              <a:tr h="327723">
                <a:tc>
                  <a:txBody>
                    <a:bodyPr/>
                    <a:lstStyle/>
                    <a:p>
                      <a:pPr>
                        <a:lnSpc>
                          <a:spcPct val="107000"/>
                        </a:lnSpc>
                        <a:spcAft>
                          <a:spcPts val="800"/>
                        </a:spcAft>
                        <a:buNone/>
                        <a:tabLst>
                          <a:tab pos="228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b">
                    <a:lnL w="9525" cap="flat" cmpd="sng" algn="ctr">
                      <a:solidFill>
                        <a:schemeClr val="bg1"/>
                      </a:solidFill>
                      <a:prstDash val="solid"/>
                      <a:round/>
                      <a:headEnd type="none" w="med" len="med"/>
                      <a:tailEnd type="none" w="med" len="med"/>
                    </a:lnL>
                    <a:lnR w="9525" cap="flat" cmpd="sng" algn="ctr">
                      <a:solidFill>
                        <a:srgbClr val="515457"/>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800"/>
                        </a:spcAft>
                        <a:buNone/>
                      </a:pP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KEAP1</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mutant</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9525" cap="flat" cmpd="sng" algn="ctr">
                      <a:solidFill>
                        <a:srgbClr val="51545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hMerge="1">
                  <a:txBody>
                    <a:bodyPr/>
                    <a:lstStyle/>
                    <a:p>
                      <a:pPr algn="ctr">
                        <a:lnSpc>
                          <a:spcPct val="107000"/>
                        </a:lnSpc>
                        <a:spcAft>
                          <a:spcPts val="800"/>
                        </a:spcAft>
                        <a:buNone/>
                      </a:pP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4459"/>
                    </a:solidFill>
                  </a:tcPr>
                </a:tc>
                <a:tc gridSpan="2">
                  <a:txBody>
                    <a:bodyPr/>
                    <a:lstStyle/>
                    <a:p>
                      <a:pPr algn="ctr">
                        <a:lnSpc>
                          <a:spcPct val="107000"/>
                        </a:lnSpc>
                        <a:spcAft>
                          <a:spcPts val="800"/>
                        </a:spcAft>
                        <a:buNone/>
                      </a:pPr>
                      <a:r>
                        <a:rPr lang="en-US" sz="11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KEAP1</a:t>
                      </a: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wild-type</a:t>
                      </a: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515457"/>
                    </a:solidFill>
                  </a:tcPr>
                </a:tc>
                <a:tc hMerge="1">
                  <a:txBody>
                    <a:bodyPr/>
                    <a:lstStyle/>
                    <a:p>
                      <a:pPr algn="ctr">
                        <a:lnSpc>
                          <a:spcPct val="107000"/>
                        </a:lnSpc>
                        <a:spcAft>
                          <a:spcPts val="800"/>
                        </a:spcAft>
                        <a:buNone/>
                      </a:pPr>
                      <a:endParaRPr lang="en-IN"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5457"/>
                    </a:solidFill>
                  </a:tcPr>
                </a:tc>
                <a:extLst>
                  <a:ext uri="{0D108BD9-81ED-4DB2-BD59-A6C34878D82A}">
                    <a16:rowId xmlns:a16="http://schemas.microsoft.com/office/drawing/2014/main" val="3874553630"/>
                  </a:ext>
                </a:extLst>
              </a:tr>
              <a:tr h="356233">
                <a:tc>
                  <a:txBody>
                    <a:bodyPr/>
                    <a:lstStyle/>
                    <a:p>
                      <a:pPr>
                        <a:lnSpc>
                          <a:spcPct val="107000"/>
                        </a:lnSpc>
                        <a:spcAft>
                          <a:spcPts val="800"/>
                        </a:spcAft>
                        <a:buNone/>
                        <a:tabLst>
                          <a:tab pos="228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b">
                    <a:lnL w="12700" cap="flat" cmpd="sng" algn="ctr">
                      <a:no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IN"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18)</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b">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IN"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20)</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b">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NIVO + IPI + chemo</a:t>
                      </a:r>
                      <a:br>
                        <a:rPr lang="en-IN"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224)</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tc>
                  <a:txBody>
                    <a:bodyPr/>
                    <a:lstStyle/>
                    <a:p>
                      <a:pPr algn="ctr">
                        <a:lnSpc>
                          <a:spcPct val="107000"/>
                        </a:lnSpc>
                        <a:spcAft>
                          <a:spcPts val="800"/>
                        </a:spcAft>
                        <a:buNone/>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Chemo</a:t>
                      </a:r>
                      <a:br>
                        <a:rPr lang="en-IN"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201)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3518714107"/>
                  </a:ext>
                </a:extLst>
              </a:tr>
              <a:tr h="356233">
                <a:tc>
                  <a:txBody>
                    <a:bodyPr/>
                    <a:lstStyle/>
                    <a:p>
                      <a:pPr>
                        <a:lnSpc>
                          <a:spcPct val="107000"/>
                        </a:lnSpc>
                        <a:spcAft>
                          <a:spcPts val="800"/>
                        </a:spcAft>
                        <a:buNone/>
                        <a:tabLst>
                          <a:tab pos="228600" algn="l"/>
                        </a:tabLs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OS, months</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12700" cap="flat" cmpd="sng" algn="ctr">
                      <a:no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p>
                  </a:txBody>
                  <a:tcPr marL="73025" marR="73025" marT="8890" marB="889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1909224948"/>
                  </a:ext>
                </a:extLst>
              </a:tr>
              <a:tr h="356233">
                <a:tc>
                  <a:txBody>
                    <a:bodyPr/>
                    <a:lstStyle/>
                    <a:p>
                      <a:pPr>
                        <a:lnSpc>
                          <a:spcPct val="107000"/>
                        </a:lnSpc>
                        <a:spcAft>
                          <a:spcPts val="800"/>
                        </a:spcAft>
                        <a:buNone/>
                        <a:tabLst>
                          <a:tab pos="228600" algn="l"/>
                        </a:tabLs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CI)</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12700" cap="flat" cmpd="sng" algn="ctr">
                      <a:no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22.7)</a:t>
                      </a:r>
                    </a:p>
                  </a:txBody>
                  <a:tcPr marL="73025" marR="73025" marT="8890" marB="889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tc>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extLst>
                  <a:ext uri="{0D108BD9-81ED-4DB2-BD59-A6C34878D82A}">
                    <a16:rowId xmlns:a16="http://schemas.microsoft.com/office/drawing/2014/main" val="828219225"/>
                  </a:ext>
                </a:extLst>
              </a:tr>
              <a:tr h="356233">
                <a:tc>
                  <a:txBody>
                    <a:bodyPr/>
                    <a:lstStyle/>
                    <a:p>
                      <a:pPr>
                        <a:lnSpc>
                          <a:spcPct val="107000"/>
                        </a:lnSpc>
                        <a:spcAft>
                          <a:spcPts val="800"/>
                        </a:spcAft>
                        <a:buNone/>
                        <a:tabLst>
                          <a:tab pos="228600" algn="l"/>
                        </a:tabLs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HR (95% CI)</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12700" cap="flat" cmpd="sng" algn="ctr">
                      <a:no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7000"/>
                        </a:lnSpc>
                        <a:spcAft>
                          <a:spcPts val="800"/>
                        </a:spcAft>
                        <a:buNone/>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0.63 (0.32</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hMerge="1">
                  <a:txBody>
                    <a:bodyPr/>
                    <a:lstStyle/>
                    <a:p>
                      <a:pPr algn="ctr">
                        <a:lnSpc>
                          <a:spcPct val="107000"/>
                        </a:lnSpc>
                        <a:spcAft>
                          <a:spcPts val="800"/>
                        </a:spcAft>
                        <a:buNone/>
                      </a:pP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8890" marB="88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15457"/>
                      </a:solidFill>
                      <a:prstDash val="solid"/>
                      <a:round/>
                      <a:headEnd type="none" w="med" len="med"/>
                      <a:tailEnd type="none" w="med" len="med"/>
                    </a:lnB>
                    <a:lnTlToBr w="12700" cmpd="sng">
                      <a:noFill/>
                      <a:prstDash val="solid"/>
                    </a:lnTlToBr>
                    <a:lnBlToTr w="12700" cmpd="sng">
                      <a:noFill/>
                      <a:prstDash val="solid"/>
                    </a:lnBlToTr>
                    <a:solidFill>
                      <a:srgbClr val="E9F3F9"/>
                    </a:solidFill>
                  </a:tcPr>
                </a:tc>
                <a:tc gridSpan="2">
                  <a:txBody>
                    <a:bodyPr/>
                    <a:lstStyle/>
                    <a:p>
                      <a:pPr algn="ctr"/>
                      <a:r>
                        <a:rPr lang="en-IN" sz="1100" dirty="0"/>
                        <a:t>0.81 (0.66–0.99)</a:t>
                      </a:r>
                    </a:p>
                  </a:txBody>
                  <a:tcPr anchor="ctr">
                    <a:lnL w="12700" cap="flat" cmpd="sng" algn="ctr">
                      <a:solidFill>
                        <a:srgbClr val="71706F"/>
                      </a:solidFill>
                      <a:prstDash val="solid"/>
                      <a:round/>
                      <a:headEnd type="none" w="med" len="med"/>
                      <a:tailEnd type="none" w="med" len="med"/>
                    </a:lnL>
                    <a:lnR w="12700" cap="flat" cmpd="sng" algn="ctr">
                      <a:solidFill>
                        <a:srgbClr val="71706F"/>
                      </a:solidFill>
                      <a:prstDash val="solid"/>
                      <a:round/>
                      <a:headEnd type="none" w="med" len="med"/>
                      <a:tailEnd type="none" w="med" len="med"/>
                    </a:lnR>
                    <a:lnT w="12700" cap="flat" cmpd="sng" algn="ctr">
                      <a:solidFill>
                        <a:srgbClr val="71706F"/>
                      </a:solidFill>
                      <a:prstDash val="solid"/>
                      <a:round/>
                      <a:headEnd type="none" w="med" len="med"/>
                      <a:tailEnd type="none" w="med" len="med"/>
                    </a:lnT>
                    <a:lnB w="12700" cap="flat" cmpd="sng" algn="ctr">
                      <a:solidFill>
                        <a:srgbClr val="71706F"/>
                      </a:solidFill>
                      <a:prstDash val="solid"/>
                      <a:round/>
                      <a:headEnd type="none" w="med" len="med"/>
                      <a:tailEnd type="none" w="med" len="med"/>
                    </a:lnB>
                    <a:lnTlToBr w="12700" cmpd="sng">
                      <a:noFill/>
                      <a:prstDash val="solid"/>
                    </a:lnTlToBr>
                    <a:lnBlToTr w="12700" cmpd="sng">
                      <a:noFill/>
                      <a:prstDash val="solid"/>
                    </a:lnBlToTr>
                    <a:solidFill>
                      <a:srgbClr val="F1F1F0"/>
                    </a:solidFill>
                  </a:tcPr>
                </a:tc>
                <a:tc hMerge="1">
                  <a:txBody>
                    <a:bodyPr/>
                    <a:lstStyle/>
                    <a:p>
                      <a:pPr algn="ctr">
                        <a:lnSpc>
                          <a:spcPct val="107000"/>
                        </a:lnSpc>
                        <a:spcAft>
                          <a:spcPts val="800"/>
                        </a:spcAft>
                        <a:buNone/>
                      </a:pPr>
                      <a:endParaRPr lang="en-IN"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34836568"/>
                  </a:ext>
                </a:extLst>
              </a:tr>
            </a:tbl>
          </a:graphicData>
        </a:graphic>
      </p:graphicFrame>
    </p:spTree>
    <p:extLst>
      <p:ext uri="{BB962C8B-B14F-4D97-AF65-F5344CB8AC3E}">
        <p14:creationId xmlns:p14="http://schemas.microsoft.com/office/powerpoint/2010/main" val="306068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D453E-B204-0BA6-D841-89373C8FBEB4}"/>
            </a:ext>
          </a:extLst>
        </p:cNvPr>
        <p:cNvGrpSpPr/>
        <p:nvPr/>
      </p:nvGrpSpPr>
      <p:grpSpPr>
        <a:xfrm>
          <a:off x="0" y="0"/>
          <a:ext cx="0" cy="0"/>
          <a:chOff x="0" y="0"/>
          <a:chExt cx="0" cy="0"/>
        </a:xfrm>
      </p:grpSpPr>
      <p:sp>
        <p:nvSpPr>
          <p:cNvPr id="2" name="object 48">
            <a:extLst>
              <a:ext uri="{FF2B5EF4-FFF2-40B4-BE49-F238E27FC236}">
                <a16:creationId xmlns:a16="http://schemas.microsoft.com/office/drawing/2014/main" id="{5DD892B0-6A8A-8926-121C-364B7663C2A0}"/>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OS in prespecified subgroups</a:t>
            </a:r>
            <a:endParaRPr lang="en-US" baseline="30000" dirty="0"/>
          </a:p>
        </p:txBody>
      </p:sp>
      <p:pic>
        <p:nvPicPr>
          <p:cNvPr id="3" name="Image 6">
            <a:extLst>
              <a:ext uri="{FF2B5EF4-FFF2-40B4-BE49-F238E27FC236}">
                <a16:creationId xmlns:a16="http://schemas.microsoft.com/office/drawing/2014/main" id="{BBA913A2-6BE4-BD88-6910-4BA96A52D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5476"/>
            <a:ext cx="12192000" cy="4947047"/>
          </a:xfrm>
          <a:prstGeom prst="rect">
            <a:avLst/>
          </a:prstGeom>
        </p:spPr>
      </p:pic>
      <p:sp>
        <p:nvSpPr>
          <p:cNvPr id="6" name="TextBox 5">
            <a:extLst>
              <a:ext uri="{FF2B5EF4-FFF2-40B4-BE49-F238E27FC236}">
                <a16:creationId xmlns:a16="http://schemas.microsoft.com/office/drawing/2014/main" id="{C5C2C714-4D8C-DB96-99AB-EAE36E4C69CC}"/>
              </a:ext>
            </a:extLst>
          </p:cNvPr>
          <p:cNvSpPr txBox="1"/>
          <p:nvPr>
            <p:custDataLst>
              <p:tags r:id="rId1"/>
            </p:custDataLst>
          </p:nvPr>
        </p:nvSpPr>
        <p:spPr>
          <a:xfrm>
            <a:off x="378362" y="6183868"/>
            <a:ext cx="11084768" cy="369332"/>
          </a:xfrm>
          <a:prstGeom prst="rect">
            <a:avLst/>
          </a:prstGeom>
          <a:noFill/>
        </p:spPr>
        <p:txBody>
          <a:bodyPr vert="horz" wrap="square" lIns="0" tIns="0" rIns="0" bIns="0" rtlCol="0" anchor="b" anchorCtr="0">
            <a:spAutoFit/>
          </a:bodyPr>
          <a:lstStyle/>
          <a:p>
            <a:r>
              <a:rPr lang="en-US" sz="600" dirty="0">
                <a:solidFill>
                  <a:srgbClr val="4C4D4F"/>
                </a:solidFill>
                <a:latin typeface="+mj-lt"/>
              </a:rPr>
              <a:t>HRs were not computed for subgroup categories (except age, race, region, and sex) with fewer than 10 events per treatment group.</a:t>
            </a:r>
          </a:p>
          <a:p>
            <a:endParaRPr lang="en-GB" sz="600" dirty="0">
              <a:solidFill>
                <a:srgbClr val="4C4D4F"/>
              </a:solidFill>
              <a:latin typeface="+mj-lt"/>
            </a:endParaRPr>
          </a:p>
          <a:p>
            <a:r>
              <a:rPr lang="en-GB" sz="600" dirty="0">
                <a:solidFill>
                  <a:srgbClr val="4C4D4F"/>
                </a:solidFill>
                <a:latin typeface="+mj-lt"/>
              </a:rPr>
              <a:t>Chemo: chemotherapy; CI: confidence interval; CNS: central nervous system; ECOG PS: Eastern Cooperative Oncology Group performance status; HR: hazard ratio; IPI: ipilimumab; IRT: interactive response technology; m: median; n: number of subjects; NIVO: nivolumab; OS: overall survival; PD-L1: programmed death ligand 1.</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 </a:t>
            </a:r>
            <a:r>
              <a:rPr lang="fr-FR" sz="600" dirty="0" err="1">
                <a:solidFill>
                  <a:srgbClr val="4C4D4F"/>
                </a:solidFill>
                <a:latin typeface="+mj-lt"/>
              </a:rPr>
              <a:t>Supplementary</a:t>
            </a:r>
            <a:r>
              <a:rPr lang="fr-FR" sz="600" dirty="0">
                <a:solidFill>
                  <a:srgbClr val="4C4D4F"/>
                </a:solidFill>
                <a:latin typeface="+mj-lt"/>
              </a:rPr>
              <a:t> </a:t>
            </a:r>
            <a:r>
              <a:rPr lang="fr-FR" sz="600" dirty="0" err="1">
                <a:solidFill>
                  <a:srgbClr val="4C4D4F"/>
                </a:solidFill>
                <a:latin typeface="+mj-lt"/>
              </a:rPr>
              <a:t>appendix</a:t>
            </a:r>
            <a:r>
              <a:rPr lang="fr-FR" sz="600" dirty="0">
                <a:solidFill>
                  <a:srgbClr val="4C4D4F"/>
                </a:solidFill>
                <a:latin typeface="+mj-lt"/>
              </a:rPr>
              <a:t>.</a:t>
            </a:r>
          </a:p>
        </p:txBody>
      </p:sp>
      <p:pic>
        <p:nvPicPr>
          <p:cNvPr id="5" name="Picture 4">
            <a:extLst>
              <a:ext uri="{FF2B5EF4-FFF2-40B4-BE49-F238E27FC236}">
                <a16:creationId xmlns:a16="http://schemas.microsoft.com/office/drawing/2014/main" id="{67964334-0FF2-A303-6166-5394F7ECB7E4}"/>
              </a:ext>
            </a:extLst>
          </p:cNvPr>
          <p:cNvPicPr>
            <a:picLocks noChangeAspect="1"/>
          </p:cNvPicPr>
          <p:nvPr/>
        </p:nvPicPr>
        <p:blipFill>
          <a:blip r:embed="rId5"/>
          <a:srcRect b="44154"/>
          <a:stretch/>
        </p:blipFill>
        <p:spPr>
          <a:xfrm>
            <a:off x="1676400" y="1222443"/>
            <a:ext cx="8991600" cy="4187757"/>
          </a:xfrm>
          <a:prstGeom prst="rect">
            <a:avLst/>
          </a:prstGeom>
        </p:spPr>
      </p:pic>
    </p:spTree>
    <p:extLst>
      <p:ext uri="{BB962C8B-B14F-4D97-AF65-F5344CB8AC3E}">
        <p14:creationId xmlns:p14="http://schemas.microsoft.com/office/powerpoint/2010/main" val="29510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33DF-7467-F571-9911-6F0F51D63059}"/>
            </a:ext>
          </a:extLst>
        </p:cNvPr>
        <p:cNvGrpSpPr/>
        <p:nvPr/>
      </p:nvGrpSpPr>
      <p:grpSpPr>
        <a:xfrm>
          <a:off x="0" y="0"/>
          <a:ext cx="0" cy="0"/>
          <a:chOff x="0" y="0"/>
          <a:chExt cx="0" cy="0"/>
        </a:xfrm>
      </p:grpSpPr>
      <p:sp>
        <p:nvSpPr>
          <p:cNvPr id="2" name="object 48">
            <a:extLst>
              <a:ext uri="{FF2B5EF4-FFF2-40B4-BE49-F238E27FC236}">
                <a16:creationId xmlns:a16="http://schemas.microsoft.com/office/drawing/2014/main" id="{1B054FFA-3631-34F2-AF56-B43C8FD4E0E8}"/>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OS in prespecified subgroups</a:t>
            </a:r>
            <a:endParaRPr lang="en-US" baseline="30000" dirty="0"/>
          </a:p>
        </p:txBody>
      </p:sp>
      <p:pic>
        <p:nvPicPr>
          <p:cNvPr id="3" name="Image 6">
            <a:extLst>
              <a:ext uri="{FF2B5EF4-FFF2-40B4-BE49-F238E27FC236}">
                <a16:creationId xmlns:a16="http://schemas.microsoft.com/office/drawing/2014/main" id="{90B32624-F47C-035E-EB52-382FA911C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5476"/>
            <a:ext cx="12192000" cy="4947047"/>
          </a:xfrm>
          <a:prstGeom prst="rect">
            <a:avLst/>
          </a:prstGeom>
        </p:spPr>
      </p:pic>
      <p:sp>
        <p:nvSpPr>
          <p:cNvPr id="6" name="TextBox 5">
            <a:extLst>
              <a:ext uri="{FF2B5EF4-FFF2-40B4-BE49-F238E27FC236}">
                <a16:creationId xmlns:a16="http://schemas.microsoft.com/office/drawing/2014/main" id="{0496C580-74B6-B651-E985-11CBCD798982}"/>
              </a:ext>
            </a:extLst>
          </p:cNvPr>
          <p:cNvSpPr txBox="1"/>
          <p:nvPr>
            <p:custDataLst>
              <p:tags r:id="rId1"/>
            </p:custDataLst>
          </p:nvPr>
        </p:nvSpPr>
        <p:spPr>
          <a:xfrm>
            <a:off x="378362" y="6183868"/>
            <a:ext cx="11084768" cy="369332"/>
          </a:xfrm>
          <a:prstGeom prst="rect">
            <a:avLst/>
          </a:prstGeom>
          <a:noFill/>
        </p:spPr>
        <p:txBody>
          <a:bodyPr vert="horz" wrap="square" lIns="0" tIns="0" rIns="0" bIns="0" rtlCol="0" anchor="b" anchorCtr="0">
            <a:spAutoFit/>
          </a:bodyPr>
          <a:lstStyle/>
          <a:p>
            <a:r>
              <a:rPr lang="en-US" sz="600" dirty="0">
                <a:solidFill>
                  <a:srgbClr val="4C4D4F"/>
                </a:solidFill>
                <a:latin typeface="+mj-lt"/>
              </a:rPr>
              <a:t>HRs were not computed for subgroup categories (except age, race, region, and sex) with fewer than 10 events per treatment group.</a:t>
            </a:r>
          </a:p>
          <a:p>
            <a:endParaRPr lang="en-GB" sz="600" dirty="0">
              <a:solidFill>
                <a:srgbClr val="4C4D4F"/>
              </a:solidFill>
              <a:latin typeface="+mj-lt"/>
            </a:endParaRPr>
          </a:p>
          <a:p>
            <a:r>
              <a:rPr lang="en-GB" sz="600" dirty="0">
                <a:solidFill>
                  <a:srgbClr val="4C4D4F"/>
                </a:solidFill>
                <a:latin typeface="+mj-lt"/>
              </a:rPr>
              <a:t>Chemo: chemotherapy; CI: confidence interval; CNS: central nervous system; ECOG PS: Eastern Cooperative Oncology Group performance status; HR: hazard ratio; IPI: ipilimumab; IRT: interactive response technology; m: median; n: number of subjects; NIVO: nivolumab; OS: overall survival; PD-L1: programmed death ligand 1.</a:t>
            </a:r>
          </a:p>
          <a:p>
            <a:r>
              <a:rPr lang="fr-FR" sz="600" dirty="0">
                <a:solidFill>
                  <a:srgbClr val="4C4D4F"/>
                </a:solidFill>
                <a:latin typeface="+mj-lt"/>
              </a:rPr>
              <a:t>Carbone D P et al. ESMO 2025. 10(6). </a:t>
            </a:r>
            <a:r>
              <a:rPr lang="fr-FR" sz="600" dirty="0">
                <a:solidFill>
                  <a:srgbClr val="4C4D4F"/>
                </a:solidFill>
                <a:latin typeface="+mj-lt"/>
                <a:hlinkClick r:id="rId4"/>
              </a:rPr>
              <a:t>https://doi.org/10.1016/j.esmoop.2025.105123</a:t>
            </a:r>
            <a:r>
              <a:rPr lang="fr-FR" sz="600" dirty="0">
                <a:solidFill>
                  <a:srgbClr val="4C4D4F"/>
                </a:solidFill>
                <a:latin typeface="+mj-lt"/>
              </a:rPr>
              <a:t>. </a:t>
            </a:r>
            <a:r>
              <a:rPr lang="fr-FR" sz="600" dirty="0" err="1">
                <a:solidFill>
                  <a:srgbClr val="4C4D4F"/>
                </a:solidFill>
                <a:latin typeface="+mj-lt"/>
              </a:rPr>
              <a:t>Supplementary</a:t>
            </a:r>
            <a:r>
              <a:rPr lang="fr-FR" sz="600" dirty="0">
                <a:solidFill>
                  <a:srgbClr val="4C4D4F"/>
                </a:solidFill>
                <a:latin typeface="+mj-lt"/>
              </a:rPr>
              <a:t> </a:t>
            </a:r>
            <a:r>
              <a:rPr lang="fr-FR" sz="600" dirty="0" err="1">
                <a:solidFill>
                  <a:srgbClr val="4C4D4F"/>
                </a:solidFill>
                <a:latin typeface="+mj-lt"/>
              </a:rPr>
              <a:t>appendix</a:t>
            </a:r>
            <a:r>
              <a:rPr lang="fr-FR" sz="600" dirty="0">
                <a:solidFill>
                  <a:srgbClr val="4C4D4F"/>
                </a:solidFill>
                <a:latin typeface="+mj-lt"/>
              </a:rPr>
              <a:t>.</a:t>
            </a:r>
          </a:p>
        </p:txBody>
      </p:sp>
      <p:pic>
        <p:nvPicPr>
          <p:cNvPr id="9" name="Picture 8">
            <a:extLst>
              <a:ext uri="{FF2B5EF4-FFF2-40B4-BE49-F238E27FC236}">
                <a16:creationId xmlns:a16="http://schemas.microsoft.com/office/drawing/2014/main" id="{40B5E36C-9C0D-5208-DB3C-7CFD2760D70F}"/>
              </a:ext>
            </a:extLst>
          </p:cNvPr>
          <p:cNvPicPr>
            <a:picLocks noChangeAspect="1"/>
          </p:cNvPicPr>
          <p:nvPr/>
        </p:nvPicPr>
        <p:blipFill>
          <a:blip r:embed="rId5"/>
          <a:srcRect b="95027"/>
          <a:stretch/>
        </p:blipFill>
        <p:spPr>
          <a:xfrm>
            <a:off x="1676400" y="1222443"/>
            <a:ext cx="8991600" cy="372893"/>
          </a:xfrm>
          <a:prstGeom prst="rect">
            <a:avLst/>
          </a:prstGeom>
        </p:spPr>
      </p:pic>
      <p:pic>
        <p:nvPicPr>
          <p:cNvPr id="11" name="Picture 10">
            <a:extLst>
              <a:ext uri="{FF2B5EF4-FFF2-40B4-BE49-F238E27FC236}">
                <a16:creationId xmlns:a16="http://schemas.microsoft.com/office/drawing/2014/main" id="{1AFE3171-7A4C-6157-5CCF-C4C4FAF02414}"/>
              </a:ext>
            </a:extLst>
          </p:cNvPr>
          <p:cNvPicPr>
            <a:picLocks noChangeAspect="1"/>
          </p:cNvPicPr>
          <p:nvPr/>
        </p:nvPicPr>
        <p:blipFill>
          <a:blip r:embed="rId5"/>
          <a:srcRect t="55911" b="-1379"/>
          <a:stretch/>
        </p:blipFill>
        <p:spPr>
          <a:xfrm>
            <a:off x="1676400" y="1600200"/>
            <a:ext cx="8991600" cy="3409545"/>
          </a:xfrm>
          <a:prstGeom prst="rect">
            <a:avLst/>
          </a:prstGeom>
        </p:spPr>
      </p:pic>
    </p:spTree>
    <p:extLst>
      <p:ext uri="{BB962C8B-B14F-4D97-AF65-F5344CB8AC3E}">
        <p14:creationId xmlns:p14="http://schemas.microsoft.com/office/powerpoint/2010/main" val="35917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3BEB3-0F3B-354D-4618-F956F10EB972}"/>
            </a:ext>
          </a:extLst>
        </p:cNvPr>
        <p:cNvGrpSpPr/>
        <p:nvPr/>
      </p:nvGrpSpPr>
      <p:grpSpPr>
        <a:xfrm>
          <a:off x="0" y="0"/>
          <a:ext cx="0" cy="0"/>
          <a:chOff x="0" y="0"/>
          <a:chExt cx="0" cy="0"/>
        </a:xfrm>
      </p:grpSpPr>
      <p:pic>
        <p:nvPicPr>
          <p:cNvPr id="6" name="Image 6">
            <a:extLst>
              <a:ext uri="{FF2B5EF4-FFF2-40B4-BE49-F238E27FC236}">
                <a16:creationId xmlns:a16="http://schemas.microsoft.com/office/drawing/2014/main" id="{391EF6FF-921E-9849-E3B3-DD4110A2D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5" name="object 20">
            <a:extLst>
              <a:ext uri="{FF2B5EF4-FFF2-40B4-BE49-F238E27FC236}">
                <a16:creationId xmlns:a16="http://schemas.microsoft.com/office/drawing/2014/main" id="{1DB364D3-496B-4DAF-7EC7-D5D4FC4EBEF6}"/>
              </a:ext>
            </a:extLst>
          </p:cNvPr>
          <p:cNvSpPr txBox="1"/>
          <p:nvPr/>
        </p:nvSpPr>
        <p:spPr>
          <a:xfrm>
            <a:off x="294800" y="6127110"/>
            <a:ext cx="11672570" cy="379591"/>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OS: overall survival.</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p>
          <a:p>
            <a:pPr marL="50800" marR="1281430">
              <a:lnSpc>
                <a:spcPct val="100000"/>
              </a:lnSpc>
              <a:spcBef>
                <a:spcPts val="720"/>
              </a:spcBef>
            </a:pPr>
            <a:endParaRPr lang="en-IN" sz="600" dirty="0">
              <a:solidFill>
                <a:srgbClr val="4C4D4F"/>
              </a:solidFill>
              <a:latin typeface="Calibri"/>
              <a:cs typeface="Calibri"/>
            </a:endParaRPr>
          </a:p>
        </p:txBody>
      </p:sp>
      <p:sp>
        <p:nvSpPr>
          <p:cNvPr id="7" name="object 23">
            <a:extLst>
              <a:ext uri="{FF2B5EF4-FFF2-40B4-BE49-F238E27FC236}">
                <a16:creationId xmlns:a16="http://schemas.microsoft.com/office/drawing/2014/main" id="{37743C5F-6ED2-4540-36EF-07817D243406}"/>
              </a:ext>
            </a:extLst>
          </p:cNvPr>
          <p:cNvSpPr txBox="1"/>
          <p:nvPr/>
        </p:nvSpPr>
        <p:spPr>
          <a:xfrm>
            <a:off x="4618707" y="1371600"/>
            <a:ext cx="2954586" cy="269240"/>
          </a:xfrm>
          <a:prstGeom prst="rect">
            <a:avLst/>
          </a:prstGeom>
        </p:spPr>
        <p:txBody>
          <a:bodyPr vert="horz" wrap="square" lIns="0" tIns="12700" rIns="0" bIns="0" rtlCol="0">
            <a:spAutoFit/>
          </a:bodyPr>
          <a:lstStyle/>
          <a:p>
            <a:pPr marL="12700" algn="ctr">
              <a:lnSpc>
                <a:spcPct val="100000"/>
              </a:lnSpc>
              <a:spcBef>
                <a:spcPts val="100"/>
              </a:spcBef>
            </a:pPr>
            <a:r>
              <a:rPr lang="en-US" sz="1600" b="1" spc="-10" dirty="0">
                <a:solidFill>
                  <a:srgbClr val="515457"/>
                </a:solidFill>
                <a:latin typeface="Calibri"/>
                <a:cs typeface="Calibri"/>
              </a:rPr>
              <a:t>In all randomized patients </a:t>
            </a:r>
          </a:p>
        </p:txBody>
      </p:sp>
      <p:sp>
        <p:nvSpPr>
          <p:cNvPr id="9" name="object 48">
            <a:extLst>
              <a:ext uri="{FF2B5EF4-FFF2-40B4-BE49-F238E27FC236}">
                <a16:creationId xmlns:a16="http://schemas.microsoft.com/office/drawing/2014/main" id="{95144512-D24D-15B1-45A1-9E1B883B857D}"/>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a:t>
            </a:r>
          </a:p>
        </p:txBody>
      </p:sp>
      <p:pic>
        <p:nvPicPr>
          <p:cNvPr id="2" name="Picture 1">
            <a:extLst>
              <a:ext uri="{FF2B5EF4-FFF2-40B4-BE49-F238E27FC236}">
                <a16:creationId xmlns:a16="http://schemas.microsoft.com/office/drawing/2014/main" id="{64E3EE92-367E-0FC6-B45E-4E22E91FF4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177" y="1909298"/>
            <a:ext cx="5525646" cy="2722089"/>
          </a:xfrm>
          <a:prstGeom prst="rect">
            <a:avLst/>
          </a:prstGeom>
          <a:noFill/>
        </p:spPr>
      </p:pic>
    </p:spTree>
    <p:extLst>
      <p:ext uri="{BB962C8B-B14F-4D97-AF65-F5344CB8AC3E}">
        <p14:creationId xmlns:p14="http://schemas.microsoft.com/office/powerpoint/2010/main" val="1850089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07C80-7AE7-9FDB-B5F0-E4799229A5CF}"/>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997F92BA-017F-67A3-2A5D-06CA03693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4CDBFACB-07E3-033B-F488-06087722F8D1}"/>
              </a:ext>
            </a:extLst>
          </p:cNvPr>
          <p:cNvSpPr txBox="1"/>
          <p:nvPr/>
        </p:nvSpPr>
        <p:spPr>
          <a:xfrm>
            <a:off x="294800" y="6127110"/>
            <a:ext cx="11672570" cy="379591"/>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a:t>
            </a:r>
            <a:r>
              <a:rPr lang="en-US" sz="600" dirty="0">
                <a:solidFill>
                  <a:srgbClr val="4C4D4F"/>
                </a:solidFill>
                <a:latin typeface="Calibri"/>
                <a:cs typeface="Calibri"/>
              </a:rPr>
              <a:t>OS: overall survival; PD-L1: programmed death ligand 1</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fr-FR" sz="600" dirty="0">
                <a:solidFill>
                  <a:srgbClr val="4C4D4F"/>
                </a:solidFill>
                <a:latin typeface="Calibri"/>
                <a:cs typeface="Calibri"/>
              </a:rPr>
              <a:t>. </a:t>
            </a:r>
            <a:r>
              <a:rPr lang="fr-FR" sz="600" dirty="0" err="1">
                <a:solidFill>
                  <a:srgbClr val="4C4D4F"/>
                </a:solidFill>
                <a:latin typeface="Calibri"/>
                <a:cs typeface="Calibri"/>
              </a:rPr>
              <a:t>Supplementary</a:t>
            </a:r>
            <a:r>
              <a:rPr lang="fr-FR" sz="600" dirty="0">
                <a:solidFill>
                  <a:srgbClr val="4C4D4F"/>
                </a:solidFill>
                <a:latin typeface="Calibri"/>
                <a:cs typeface="Calibri"/>
              </a:rPr>
              <a:t> </a:t>
            </a:r>
            <a:r>
              <a:rPr lang="fr-FR" sz="600" dirty="0" err="1">
                <a:solidFill>
                  <a:srgbClr val="4C4D4F"/>
                </a:solidFill>
                <a:latin typeface="Calibri"/>
                <a:cs typeface="Calibri"/>
              </a:rPr>
              <a:t>appendix</a:t>
            </a:r>
            <a:r>
              <a:rPr lang="fr-FR" sz="600" dirty="0">
                <a:solidFill>
                  <a:srgbClr val="4C4D4F"/>
                </a:solidFill>
                <a:latin typeface="Calibri"/>
                <a:cs typeface="Calibri"/>
              </a:rPr>
              <a:t>.</a:t>
            </a:r>
          </a:p>
          <a:p>
            <a:pPr marL="50800" marR="1281430">
              <a:lnSpc>
                <a:spcPct val="100000"/>
              </a:lnSpc>
              <a:spcBef>
                <a:spcPts val="720"/>
              </a:spcBef>
            </a:pP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8FDD2E8B-1DDA-9641-C010-FD0E5A69468B}"/>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 in patients with tumor PD-L1 expression</a:t>
            </a:r>
          </a:p>
        </p:txBody>
      </p:sp>
      <p:sp>
        <p:nvSpPr>
          <p:cNvPr id="14" name="TextBox 13">
            <a:extLst>
              <a:ext uri="{FF2B5EF4-FFF2-40B4-BE49-F238E27FC236}">
                <a16:creationId xmlns:a16="http://schemas.microsoft.com/office/drawing/2014/main" id="{E219F512-E673-645E-D319-B1031F27DD63}"/>
              </a:ext>
            </a:extLst>
          </p:cNvPr>
          <p:cNvSpPr txBox="1"/>
          <p:nvPr/>
        </p:nvSpPr>
        <p:spPr>
          <a:xfrm>
            <a:off x="2362200" y="1553661"/>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1%-49%</a:t>
            </a:r>
          </a:p>
        </p:txBody>
      </p:sp>
      <p:sp>
        <p:nvSpPr>
          <p:cNvPr id="15" name="TextBox 14">
            <a:extLst>
              <a:ext uri="{FF2B5EF4-FFF2-40B4-BE49-F238E27FC236}">
                <a16:creationId xmlns:a16="http://schemas.microsoft.com/office/drawing/2014/main" id="{1ACEBB75-84A7-ACD7-7DBA-6AD41E0CE2B8}"/>
              </a:ext>
            </a:extLst>
          </p:cNvPr>
          <p:cNvSpPr txBox="1"/>
          <p:nvPr/>
        </p:nvSpPr>
        <p:spPr>
          <a:xfrm>
            <a:off x="7924800" y="1526713"/>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≥50%</a:t>
            </a:r>
          </a:p>
        </p:txBody>
      </p:sp>
      <p:pic>
        <p:nvPicPr>
          <p:cNvPr id="4" name="Picture 3">
            <a:extLst>
              <a:ext uri="{FF2B5EF4-FFF2-40B4-BE49-F238E27FC236}">
                <a16:creationId xmlns:a16="http://schemas.microsoft.com/office/drawing/2014/main" id="{C443B4ED-9778-61FE-9770-740358493A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04" y="1948043"/>
            <a:ext cx="5181600" cy="2660552"/>
          </a:xfrm>
          <a:prstGeom prst="rect">
            <a:avLst/>
          </a:prstGeom>
          <a:noFill/>
        </p:spPr>
      </p:pic>
      <p:pic>
        <p:nvPicPr>
          <p:cNvPr id="5" name="Picture 4">
            <a:extLst>
              <a:ext uri="{FF2B5EF4-FFF2-40B4-BE49-F238E27FC236}">
                <a16:creationId xmlns:a16="http://schemas.microsoft.com/office/drawing/2014/main" id="{5AD601B7-BD59-931B-1305-80DC3048CC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047" y="1878931"/>
            <a:ext cx="5405709" cy="2775624"/>
          </a:xfrm>
          <a:prstGeom prst="rect">
            <a:avLst/>
          </a:prstGeom>
          <a:noFill/>
        </p:spPr>
      </p:pic>
    </p:spTree>
    <p:extLst>
      <p:ext uri="{BB962C8B-B14F-4D97-AF65-F5344CB8AC3E}">
        <p14:creationId xmlns:p14="http://schemas.microsoft.com/office/powerpoint/2010/main" val="419288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0996A-3B7B-CB7C-C9D0-D12976CA565E}"/>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31409CF8-2C49-CBE4-BEC4-6FF519968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A340393F-8645-185A-81B9-24E373BE75C8}"/>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a:t>
            </a:r>
            <a:r>
              <a:rPr lang="en-US" sz="600" dirty="0">
                <a:solidFill>
                  <a:srgbClr val="4C4D4F"/>
                </a:solidFill>
                <a:latin typeface="Calibri"/>
                <a:cs typeface="Calibri"/>
              </a:rPr>
              <a:t>NSQ: non-squamous; OS: overall survival; PD-L1: programmed death ligand 1; SQ: squamous</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fr-FR" sz="600" dirty="0">
                <a:solidFill>
                  <a:srgbClr val="4C4D4F"/>
                </a:solidFill>
                <a:latin typeface="Calibri"/>
                <a:cs typeface="Calibri"/>
              </a:rPr>
              <a:t>. </a:t>
            </a:r>
            <a:r>
              <a:rPr lang="fr-FR" sz="600" dirty="0" err="1">
                <a:solidFill>
                  <a:srgbClr val="4C4D4F"/>
                </a:solidFill>
                <a:latin typeface="Calibri"/>
                <a:cs typeface="Calibri"/>
              </a:rPr>
              <a:t>Supplementary</a:t>
            </a:r>
            <a:r>
              <a:rPr lang="fr-FR" sz="600" dirty="0">
                <a:solidFill>
                  <a:srgbClr val="4C4D4F"/>
                </a:solidFill>
                <a:latin typeface="Calibri"/>
                <a:cs typeface="Calibri"/>
              </a:rPr>
              <a:t> </a:t>
            </a:r>
            <a:r>
              <a:rPr lang="fr-FR" sz="600" dirty="0" err="1">
                <a:solidFill>
                  <a:srgbClr val="4C4D4F"/>
                </a:solidFill>
                <a:latin typeface="Calibri"/>
                <a:cs typeface="Calibri"/>
              </a:rPr>
              <a:t>appendix</a:t>
            </a:r>
            <a:r>
              <a:rPr lang="fr-FR" sz="600" dirty="0">
                <a:solidFill>
                  <a:srgbClr val="4C4D4F"/>
                </a:solidFill>
                <a:latin typeface="Calibri"/>
                <a:cs typeface="Calibri"/>
              </a:rPr>
              <a:t>.</a:t>
            </a:r>
          </a:p>
        </p:txBody>
      </p:sp>
      <p:sp>
        <p:nvSpPr>
          <p:cNvPr id="3" name="object 48">
            <a:extLst>
              <a:ext uri="{FF2B5EF4-FFF2-40B4-BE49-F238E27FC236}">
                <a16:creationId xmlns:a16="http://schemas.microsoft.com/office/drawing/2014/main" id="{54B832F1-B0FE-E683-7A06-402C85B56C10}"/>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 in patients with tumor PD-L1 expression &lt;1%</a:t>
            </a:r>
          </a:p>
        </p:txBody>
      </p:sp>
      <p:sp>
        <p:nvSpPr>
          <p:cNvPr id="14" name="TextBox 13">
            <a:extLst>
              <a:ext uri="{FF2B5EF4-FFF2-40B4-BE49-F238E27FC236}">
                <a16:creationId xmlns:a16="http://schemas.microsoft.com/office/drawing/2014/main" id="{337B04F1-8CE6-EE34-A7ED-2A06A4A49A8B}"/>
              </a:ext>
            </a:extLst>
          </p:cNvPr>
          <p:cNvSpPr txBox="1"/>
          <p:nvPr/>
        </p:nvSpPr>
        <p:spPr>
          <a:xfrm>
            <a:off x="2362196" y="1425710"/>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15" name="TextBox 14">
            <a:extLst>
              <a:ext uri="{FF2B5EF4-FFF2-40B4-BE49-F238E27FC236}">
                <a16:creationId xmlns:a16="http://schemas.microsoft.com/office/drawing/2014/main" id="{0F979FAF-C4A9-AD70-0DE1-1FAE298C7D88}"/>
              </a:ext>
            </a:extLst>
          </p:cNvPr>
          <p:cNvSpPr txBox="1"/>
          <p:nvPr/>
        </p:nvSpPr>
        <p:spPr>
          <a:xfrm>
            <a:off x="7924800" y="1419647"/>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6" name="Picture 5">
            <a:extLst>
              <a:ext uri="{FF2B5EF4-FFF2-40B4-BE49-F238E27FC236}">
                <a16:creationId xmlns:a16="http://schemas.microsoft.com/office/drawing/2014/main" id="{E246F7D1-33A6-5512-E705-8DD250BD4C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1339" y="1892896"/>
            <a:ext cx="5039668" cy="2919885"/>
          </a:xfrm>
          <a:prstGeom prst="rect">
            <a:avLst/>
          </a:prstGeom>
          <a:noFill/>
        </p:spPr>
      </p:pic>
      <p:pic>
        <p:nvPicPr>
          <p:cNvPr id="7" name="Picture 6">
            <a:extLst>
              <a:ext uri="{FF2B5EF4-FFF2-40B4-BE49-F238E27FC236}">
                <a16:creationId xmlns:a16="http://schemas.microsoft.com/office/drawing/2014/main" id="{8AED7615-C598-7BAE-7890-488EE8EA07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837636"/>
            <a:ext cx="5129371" cy="2975145"/>
          </a:xfrm>
          <a:prstGeom prst="rect">
            <a:avLst/>
          </a:prstGeom>
          <a:noFill/>
        </p:spPr>
      </p:pic>
    </p:spTree>
    <p:extLst>
      <p:ext uri="{BB962C8B-B14F-4D97-AF65-F5344CB8AC3E}">
        <p14:creationId xmlns:p14="http://schemas.microsoft.com/office/powerpoint/2010/main" val="1001179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4F69-163B-356D-1714-B8BEF3EAAB65}"/>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3C8D3E73-CC5D-8ED3-EF00-FAD85501B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A41E4A63-957A-7BC7-646A-CE00D71EDB63}"/>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a:t>
            </a:r>
            <a:r>
              <a:rPr lang="en-US" sz="600" dirty="0">
                <a:solidFill>
                  <a:srgbClr val="4C4D4F"/>
                </a:solidFill>
                <a:latin typeface="Calibri"/>
                <a:cs typeface="Calibri"/>
              </a:rPr>
              <a:t>NSQ: non-squamous; OS: overall survival; PD-L1: programmed death ligand 1; SQ: squamous</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fr-FR" sz="600" dirty="0">
                <a:solidFill>
                  <a:srgbClr val="4C4D4F"/>
                </a:solidFill>
                <a:latin typeface="Calibri"/>
                <a:cs typeface="Calibri"/>
              </a:rPr>
              <a:t>. </a:t>
            </a:r>
            <a:r>
              <a:rPr lang="fr-FR" sz="600" dirty="0" err="1">
                <a:solidFill>
                  <a:srgbClr val="4C4D4F"/>
                </a:solidFill>
                <a:latin typeface="Calibri"/>
                <a:cs typeface="Calibri"/>
              </a:rPr>
              <a:t>Supplementary</a:t>
            </a:r>
            <a:r>
              <a:rPr lang="fr-FR" sz="600" dirty="0">
                <a:solidFill>
                  <a:srgbClr val="4C4D4F"/>
                </a:solidFill>
                <a:latin typeface="Calibri"/>
                <a:cs typeface="Calibri"/>
              </a:rPr>
              <a:t> </a:t>
            </a:r>
            <a:r>
              <a:rPr lang="fr-FR" sz="600" dirty="0" err="1">
                <a:solidFill>
                  <a:srgbClr val="4C4D4F"/>
                </a:solidFill>
                <a:latin typeface="Calibri"/>
                <a:cs typeface="Calibri"/>
              </a:rPr>
              <a:t>appendix</a:t>
            </a:r>
            <a:r>
              <a:rPr lang="fr-FR" sz="600" dirty="0">
                <a:solidFill>
                  <a:srgbClr val="4C4D4F"/>
                </a:solidFill>
                <a:latin typeface="Calibri"/>
                <a:cs typeface="Calibri"/>
              </a:rPr>
              <a:t>.</a:t>
            </a:r>
          </a:p>
        </p:txBody>
      </p:sp>
      <p:sp>
        <p:nvSpPr>
          <p:cNvPr id="3" name="object 48">
            <a:extLst>
              <a:ext uri="{FF2B5EF4-FFF2-40B4-BE49-F238E27FC236}">
                <a16:creationId xmlns:a16="http://schemas.microsoft.com/office/drawing/2014/main" id="{72E6AAD7-CC7F-6E9D-74B2-725F27301FA9}"/>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 in patients with tumor PD-L1 expression ≥1%</a:t>
            </a:r>
          </a:p>
        </p:txBody>
      </p:sp>
      <p:sp>
        <p:nvSpPr>
          <p:cNvPr id="14" name="TextBox 13">
            <a:extLst>
              <a:ext uri="{FF2B5EF4-FFF2-40B4-BE49-F238E27FC236}">
                <a16:creationId xmlns:a16="http://schemas.microsoft.com/office/drawing/2014/main" id="{D70B6AC5-9A81-8738-ABD8-0D5C5DAD68AB}"/>
              </a:ext>
            </a:extLst>
          </p:cNvPr>
          <p:cNvSpPr txBox="1"/>
          <p:nvPr/>
        </p:nvSpPr>
        <p:spPr>
          <a:xfrm>
            <a:off x="2362196" y="1425710"/>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15" name="TextBox 14">
            <a:extLst>
              <a:ext uri="{FF2B5EF4-FFF2-40B4-BE49-F238E27FC236}">
                <a16:creationId xmlns:a16="http://schemas.microsoft.com/office/drawing/2014/main" id="{9D4C18B3-2333-8862-A7B2-F4645BB453BC}"/>
              </a:ext>
            </a:extLst>
          </p:cNvPr>
          <p:cNvSpPr txBox="1"/>
          <p:nvPr/>
        </p:nvSpPr>
        <p:spPr>
          <a:xfrm>
            <a:off x="7924800" y="1419647"/>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4" name="Picture 3">
            <a:extLst>
              <a:ext uri="{FF2B5EF4-FFF2-40B4-BE49-F238E27FC236}">
                <a16:creationId xmlns:a16="http://schemas.microsoft.com/office/drawing/2014/main" id="{7D0ADAAD-AAD6-2BA8-A8D9-47ED70C949EF}"/>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53" y="1973187"/>
            <a:ext cx="5486400" cy="2787246"/>
          </a:xfrm>
          <a:prstGeom prst="rect">
            <a:avLst/>
          </a:prstGeom>
          <a:noFill/>
        </p:spPr>
      </p:pic>
      <p:pic>
        <p:nvPicPr>
          <p:cNvPr id="5" name="Picture 4">
            <a:extLst>
              <a:ext uri="{FF2B5EF4-FFF2-40B4-BE49-F238E27FC236}">
                <a16:creationId xmlns:a16="http://schemas.microsoft.com/office/drawing/2014/main" id="{BE5690D8-0EBC-ADCC-BDE8-F23E4EAA8A8C}"/>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244" y="1973188"/>
            <a:ext cx="5168265" cy="2787245"/>
          </a:xfrm>
          <a:prstGeom prst="rect">
            <a:avLst/>
          </a:prstGeom>
          <a:noFill/>
        </p:spPr>
      </p:pic>
    </p:spTree>
    <p:extLst>
      <p:ext uri="{BB962C8B-B14F-4D97-AF65-F5344CB8AC3E}">
        <p14:creationId xmlns:p14="http://schemas.microsoft.com/office/powerpoint/2010/main" val="263313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BA898-0F27-3041-249E-B64DDF038FE4}"/>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4BD6A2CD-F343-1C84-45A1-D1E4F3F6A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379"/>
            <a:ext cx="12192000" cy="4900021"/>
          </a:xfrm>
          <a:prstGeom prst="rect">
            <a:avLst/>
          </a:prstGeom>
        </p:spPr>
      </p:pic>
      <p:sp>
        <p:nvSpPr>
          <p:cNvPr id="20" name="object 20">
            <a:extLst>
              <a:ext uri="{FF2B5EF4-FFF2-40B4-BE49-F238E27FC236}">
                <a16:creationId xmlns:a16="http://schemas.microsoft.com/office/drawing/2014/main" id="{6845314F-2BA1-19C6-0D87-CF1F16C7651D}"/>
              </a:ext>
            </a:extLst>
          </p:cNvPr>
          <p:cNvSpPr txBox="1"/>
          <p:nvPr/>
        </p:nvSpPr>
        <p:spPr>
          <a:xfrm>
            <a:off x="294800" y="6127110"/>
            <a:ext cx="11672570" cy="471924"/>
          </a:xfrm>
          <a:prstGeom prst="rect">
            <a:avLst/>
          </a:prstGeom>
        </p:spPr>
        <p:txBody>
          <a:bodyPr vert="horz" wrap="square" lIns="0" tIns="12700" rIns="0" bIns="0" rtlCol="0">
            <a:spAutoFit/>
          </a:bodyPr>
          <a:lstStyle/>
          <a:p>
            <a:pPr marL="50800" marR="1281430">
              <a:lnSpc>
                <a:spcPct val="100000"/>
              </a:lnSpc>
              <a:spcBef>
                <a:spcPts val="720"/>
              </a:spcBef>
            </a:pPr>
            <a:r>
              <a:rPr lang="en-US" sz="600" dirty="0">
                <a:solidFill>
                  <a:srgbClr val="4C4D4F"/>
                </a:solidFill>
                <a:latin typeface="Calibri"/>
                <a:cs typeface="Calibri"/>
              </a:rPr>
              <a:t>HRs were not computed for subgroup categories (except age, race, region, and sex) with fewer than 10 events per treatment group.</a:t>
            </a:r>
            <a:endParaRPr lang="en-IN" sz="600" dirty="0">
              <a:solidFill>
                <a:srgbClr val="4C4D4F"/>
              </a:solidFill>
              <a:latin typeface="Calibri"/>
              <a:cs typeface="Calibri"/>
            </a:endParaRPr>
          </a:p>
          <a:p>
            <a:pPr marL="50800" marR="1281430">
              <a:lnSpc>
                <a:spcPct val="100000"/>
              </a:lnSpc>
              <a:spcBef>
                <a:spcPts val="720"/>
              </a:spcBef>
            </a:pPr>
            <a:r>
              <a:rPr lang="en-IN" sz="600" dirty="0">
                <a:solidFill>
                  <a:srgbClr val="4C4D4F"/>
                </a:solidFill>
                <a:latin typeface="Calibri"/>
                <a:cs typeface="Calibri"/>
              </a:rPr>
              <a:t>BICR: blinded independent central review; Chemo: chemotherapy; CI: confidence interval; CNS: central nervous system; ECOG PS: Eastern Cooperative Oncology Group Performance Status; HR: hazard ratio; IPI: ipilimumab; IRT: interactive response technology; m: median; NIVO: nivolumab; </a:t>
            </a:r>
            <a:r>
              <a:rPr lang="en-US" sz="600" dirty="0">
                <a:solidFill>
                  <a:srgbClr val="4C4D4F"/>
                </a:solidFill>
                <a:latin typeface="Calibri"/>
                <a:cs typeface="Calibri"/>
              </a:rPr>
              <a:t>PD-L1: programmed death ligand 1; PFS: progression-free survival</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F79E4DFD-1DFB-4EFB-4912-1722150DEAB2}"/>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PFS per BICR in prespecified subgroups</a:t>
            </a:r>
          </a:p>
        </p:txBody>
      </p:sp>
      <p:pic>
        <p:nvPicPr>
          <p:cNvPr id="6" name="Picture 5">
            <a:extLst>
              <a:ext uri="{FF2B5EF4-FFF2-40B4-BE49-F238E27FC236}">
                <a16:creationId xmlns:a16="http://schemas.microsoft.com/office/drawing/2014/main" id="{81DD2315-54DA-9BE9-B328-61A98DFB0D89}"/>
              </a:ext>
            </a:extLst>
          </p:cNvPr>
          <p:cNvPicPr>
            <a:picLocks noChangeAspect="1"/>
          </p:cNvPicPr>
          <p:nvPr/>
        </p:nvPicPr>
        <p:blipFill>
          <a:blip r:embed="rId3" cstate="print">
            <a:extLst>
              <a:ext uri="{28A0092B-C50C-407E-A947-70E740481C1C}">
                <a14:useLocalDpi xmlns:a14="http://schemas.microsoft.com/office/drawing/2010/main" val="0"/>
              </a:ext>
            </a:extLst>
          </a:blip>
          <a:srcRect b="48420"/>
          <a:stretch/>
        </p:blipFill>
        <p:spPr>
          <a:xfrm>
            <a:off x="914400" y="1145648"/>
            <a:ext cx="10210800" cy="4175382"/>
          </a:xfrm>
          <a:prstGeom prst="rect">
            <a:avLst/>
          </a:prstGeom>
        </p:spPr>
      </p:pic>
    </p:spTree>
    <p:extLst>
      <p:ext uri="{BB962C8B-B14F-4D97-AF65-F5344CB8AC3E}">
        <p14:creationId xmlns:p14="http://schemas.microsoft.com/office/powerpoint/2010/main" val="792812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3D752-3BDF-D4E6-2ECD-9D58B0CCE20A}"/>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C06904FE-3E28-17C2-CC6E-BBD42EA01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379"/>
            <a:ext cx="12192000" cy="4900021"/>
          </a:xfrm>
          <a:prstGeom prst="rect">
            <a:avLst/>
          </a:prstGeom>
        </p:spPr>
      </p:pic>
      <p:sp>
        <p:nvSpPr>
          <p:cNvPr id="20" name="object 20">
            <a:extLst>
              <a:ext uri="{FF2B5EF4-FFF2-40B4-BE49-F238E27FC236}">
                <a16:creationId xmlns:a16="http://schemas.microsoft.com/office/drawing/2014/main" id="{38AB81FB-8979-6279-5549-1B795C7885DA}"/>
              </a:ext>
            </a:extLst>
          </p:cNvPr>
          <p:cNvSpPr txBox="1"/>
          <p:nvPr/>
        </p:nvSpPr>
        <p:spPr>
          <a:xfrm>
            <a:off x="294800" y="6127110"/>
            <a:ext cx="11672570" cy="471924"/>
          </a:xfrm>
          <a:prstGeom prst="rect">
            <a:avLst/>
          </a:prstGeom>
        </p:spPr>
        <p:txBody>
          <a:bodyPr vert="horz" wrap="square" lIns="0" tIns="12700" rIns="0" bIns="0" rtlCol="0">
            <a:spAutoFit/>
          </a:bodyPr>
          <a:lstStyle/>
          <a:p>
            <a:pPr marL="50800" marR="1281430">
              <a:lnSpc>
                <a:spcPct val="100000"/>
              </a:lnSpc>
              <a:spcBef>
                <a:spcPts val="720"/>
              </a:spcBef>
            </a:pPr>
            <a:r>
              <a:rPr lang="en-US" sz="600" dirty="0">
                <a:solidFill>
                  <a:srgbClr val="4C4D4F"/>
                </a:solidFill>
                <a:latin typeface="Calibri"/>
                <a:cs typeface="Calibri"/>
              </a:rPr>
              <a:t>HRs were not computed for subgroup categories (except age, race, region, and sex) with fewer than 10 events per treatment group.</a:t>
            </a:r>
            <a:endParaRPr lang="en-IN" sz="600" dirty="0">
              <a:solidFill>
                <a:srgbClr val="4C4D4F"/>
              </a:solidFill>
              <a:latin typeface="Calibri"/>
              <a:cs typeface="Calibri"/>
            </a:endParaRPr>
          </a:p>
          <a:p>
            <a:pPr marL="50800" marR="1281430">
              <a:lnSpc>
                <a:spcPct val="100000"/>
              </a:lnSpc>
              <a:spcBef>
                <a:spcPts val="720"/>
              </a:spcBef>
            </a:pPr>
            <a:r>
              <a:rPr lang="en-IN" sz="600" dirty="0">
                <a:solidFill>
                  <a:srgbClr val="4C4D4F"/>
                </a:solidFill>
                <a:latin typeface="Calibri"/>
                <a:cs typeface="Calibri"/>
              </a:rPr>
              <a:t>BICR: blinded independent central review; Chemo: chemotherapy; CI: confidence interval; CNS: central nervous system; ECOG PS: Eastern Cooperative Oncology Group Performance Status; HR: hazard ratio; IPI: ipilimumab; IRT: interactive response technology; m: median; NIVO: nivolumab; </a:t>
            </a:r>
            <a:r>
              <a:rPr lang="en-US" sz="600" dirty="0">
                <a:solidFill>
                  <a:srgbClr val="4C4D4F"/>
                </a:solidFill>
                <a:latin typeface="Calibri"/>
                <a:cs typeface="Calibri"/>
              </a:rPr>
              <a:t>PD-L1: programmed death ligand 1; PFS: progression-free survival</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endParaRPr lang="en-IN" sz="600" dirty="0">
              <a:solidFill>
                <a:srgbClr val="4C4D4F"/>
              </a:solidFill>
              <a:latin typeface="Calibri"/>
              <a:cs typeface="Calibri"/>
            </a:endParaRPr>
          </a:p>
        </p:txBody>
      </p:sp>
      <p:sp>
        <p:nvSpPr>
          <p:cNvPr id="3" name="object 48">
            <a:extLst>
              <a:ext uri="{FF2B5EF4-FFF2-40B4-BE49-F238E27FC236}">
                <a16:creationId xmlns:a16="http://schemas.microsoft.com/office/drawing/2014/main" id="{2963BF56-2753-AA74-E870-4AA4BB873C03}"/>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PFS per BICR in prespecified subgroups</a:t>
            </a:r>
          </a:p>
        </p:txBody>
      </p:sp>
      <p:pic>
        <p:nvPicPr>
          <p:cNvPr id="8" name="Picture 7">
            <a:extLst>
              <a:ext uri="{FF2B5EF4-FFF2-40B4-BE49-F238E27FC236}">
                <a16:creationId xmlns:a16="http://schemas.microsoft.com/office/drawing/2014/main" id="{A5079956-D544-F631-B501-CC265845DAEB}"/>
              </a:ext>
            </a:extLst>
          </p:cNvPr>
          <p:cNvPicPr>
            <a:picLocks noChangeAspect="1"/>
          </p:cNvPicPr>
          <p:nvPr/>
        </p:nvPicPr>
        <p:blipFill>
          <a:blip r:embed="rId3" cstate="print">
            <a:extLst>
              <a:ext uri="{28A0092B-C50C-407E-A947-70E740481C1C}">
                <a14:useLocalDpi xmlns:a14="http://schemas.microsoft.com/office/drawing/2010/main" val="0"/>
              </a:ext>
            </a:extLst>
          </a:blip>
          <a:srcRect b="95767"/>
          <a:stretch/>
        </p:blipFill>
        <p:spPr>
          <a:xfrm>
            <a:off x="914400" y="1145648"/>
            <a:ext cx="10210800" cy="342684"/>
          </a:xfrm>
          <a:prstGeom prst="rect">
            <a:avLst/>
          </a:prstGeom>
        </p:spPr>
      </p:pic>
      <p:pic>
        <p:nvPicPr>
          <p:cNvPr id="9" name="Picture 8">
            <a:extLst>
              <a:ext uri="{FF2B5EF4-FFF2-40B4-BE49-F238E27FC236}">
                <a16:creationId xmlns:a16="http://schemas.microsoft.com/office/drawing/2014/main" id="{060054CE-6D63-2D8D-D574-EC5B3AA57284}"/>
              </a:ext>
            </a:extLst>
          </p:cNvPr>
          <p:cNvPicPr>
            <a:picLocks noChangeAspect="1"/>
          </p:cNvPicPr>
          <p:nvPr/>
        </p:nvPicPr>
        <p:blipFill>
          <a:blip r:embed="rId4" cstate="print">
            <a:extLst>
              <a:ext uri="{28A0092B-C50C-407E-A947-70E740481C1C}">
                <a14:useLocalDpi xmlns:a14="http://schemas.microsoft.com/office/drawing/2010/main" val="0"/>
              </a:ext>
            </a:extLst>
          </a:blip>
          <a:srcRect t="51399" b="92"/>
          <a:stretch/>
        </p:blipFill>
        <p:spPr>
          <a:xfrm>
            <a:off x="914400" y="1483468"/>
            <a:ext cx="10210800" cy="3926732"/>
          </a:xfrm>
          <a:prstGeom prst="rect">
            <a:avLst/>
          </a:prstGeom>
        </p:spPr>
      </p:pic>
    </p:spTree>
    <p:extLst>
      <p:ext uri="{BB962C8B-B14F-4D97-AF65-F5344CB8AC3E}">
        <p14:creationId xmlns:p14="http://schemas.microsoft.com/office/powerpoint/2010/main" val="161805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FC402-9E0E-39F7-DDCD-4DA46D712D31}"/>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1CDF85CC-2873-1F70-614B-5CED6CC67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CC79ECF9-2B51-BD49-E094-76B1FCA77E2C}"/>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BICR: blinded independent central review; 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a:t>
            </a:r>
            <a:r>
              <a:rPr lang="en-US" sz="600" dirty="0">
                <a:solidFill>
                  <a:srgbClr val="4C4D4F"/>
                </a:solidFill>
                <a:latin typeface="Calibri"/>
                <a:cs typeface="Calibri"/>
              </a:rPr>
              <a:t>NSQ: non-squamous; PD-L1: programmed death ligand 1; PFS: progression free survival; SQ: squamous</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7E0D3C9E-5278-D3A2-732E-4C0DCB684EA7}"/>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Progression free survival per BICR in patients with tumor PD-L1 expression &lt;1%</a:t>
            </a:r>
          </a:p>
        </p:txBody>
      </p:sp>
      <p:sp>
        <p:nvSpPr>
          <p:cNvPr id="14" name="TextBox 13">
            <a:extLst>
              <a:ext uri="{FF2B5EF4-FFF2-40B4-BE49-F238E27FC236}">
                <a16:creationId xmlns:a16="http://schemas.microsoft.com/office/drawing/2014/main" id="{C1091B56-98B8-409A-03EA-25E8869FAB49}"/>
              </a:ext>
            </a:extLst>
          </p:cNvPr>
          <p:cNvSpPr txBox="1"/>
          <p:nvPr/>
        </p:nvSpPr>
        <p:spPr>
          <a:xfrm>
            <a:off x="2362196" y="1425710"/>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15" name="TextBox 14">
            <a:extLst>
              <a:ext uri="{FF2B5EF4-FFF2-40B4-BE49-F238E27FC236}">
                <a16:creationId xmlns:a16="http://schemas.microsoft.com/office/drawing/2014/main" id="{E83ED354-FDBD-78C7-15EF-296BBD8CEE74}"/>
              </a:ext>
            </a:extLst>
          </p:cNvPr>
          <p:cNvSpPr txBox="1"/>
          <p:nvPr/>
        </p:nvSpPr>
        <p:spPr>
          <a:xfrm>
            <a:off x="7924800" y="1419647"/>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8" name="Picture 7">
            <a:extLst>
              <a:ext uri="{FF2B5EF4-FFF2-40B4-BE49-F238E27FC236}">
                <a16:creationId xmlns:a16="http://schemas.microsoft.com/office/drawing/2014/main" id="{A994F1B5-96CB-F148-36B6-19BD13E984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758201"/>
            <a:ext cx="5244465" cy="3048625"/>
          </a:xfrm>
          <a:prstGeom prst="rect">
            <a:avLst/>
          </a:prstGeom>
          <a:noFill/>
        </p:spPr>
      </p:pic>
      <p:pic>
        <p:nvPicPr>
          <p:cNvPr id="9" name="Picture 8">
            <a:extLst>
              <a:ext uri="{FF2B5EF4-FFF2-40B4-BE49-F238E27FC236}">
                <a16:creationId xmlns:a16="http://schemas.microsoft.com/office/drawing/2014/main" id="{518CB7A5-B07E-DF5A-CF08-8AEBD608A3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028" y="1815852"/>
            <a:ext cx="5059637" cy="2941725"/>
          </a:xfrm>
          <a:prstGeom prst="rect">
            <a:avLst/>
          </a:prstGeom>
          <a:noFill/>
        </p:spPr>
      </p:pic>
    </p:spTree>
    <p:extLst>
      <p:ext uri="{BB962C8B-B14F-4D97-AF65-F5344CB8AC3E}">
        <p14:creationId xmlns:p14="http://schemas.microsoft.com/office/powerpoint/2010/main" val="1359938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A2D8F-F253-9568-27A0-FD0F6442FE21}"/>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C3C32507-A52A-AAF7-5B00-E03529F221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12475177-BD6D-406D-631F-CADC35D535A0}"/>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a:t>
            </a:r>
            <a:r>
              <a:rPr lang="en-US" sz="600" dirty="0">
                <a:solidFill>
                  <a:srgbClr val="4C4D4F"/>
                </a:solidFill>
                <a:latin typeface="Calibri"/>
                <a:cs typeface="Calibri"/>
              </a:rPr>
              <a:t>NSQ: non-squamous; PD-L1: programmed death ligand 1; PFS: progression free survival; SQ: squamous</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0D3C174C-2170-EE3D-99F8-23C13E38408E}"/>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Progression free survival per BICR in patients with tumor PD-L1 expression ≥1%</a:t>
            </a:r>
          </a:p>
        </p:txBody>
      </p:sp>
      <p:sp>
        <p:nvSpPr>
          <p:cNvPr id="14" name="TextBox 13">
            <a:extLst>
              <a:ext uri="{FF2B5EF4-FFF2-40B4-BE49-F238E27FC236}">
                <a16:creationId xmlns:a16="http://schemas.microsoft.com/office/drawing/2014/main" id="{20E1CDAA-A9E9-77C4-DBB4-F1B051506C24}"/>
              </a:ext>
            </a:extLst>
          </p:cNvPr>
          <p:cNvSpPr txBox="1"/>
          <p:nvPr/>
        </p:nvSpPr>
        <p:spPr>
          <a:xfrm>
            <a:off x="2362196" y="1425710"/>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15" name="TextBox 14">
            <a:extLst>
              <a:ext uri="{FF2B5EF4-FFF2-40B4-BE49-F238E27FC236}">
                <a16:creationId xmlns:a16="http://schemas.microsoft.com/office/drawing/2014/main" id="{17A55B9A-EE0F-91BC-B19B-643B2606FA48}"/>
              </a:ext>
            </a:extLst>
          </p:cNvPr>
          <p:cNvSpPr txBox="1"/>
          <p:nvPr/>
        </p:nvSpPr>
        <p:spPr>
          <a:xfrm>
            <a:off x="7924800" y="1419647"/>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6" name="Picture 5">
            <a:extLst>
              <a:ext uri="{FF2B5EF4-FFF2-40B4-BE49-F238E27FC236}">
                <a16:creationId xmlns:a16="http://schemas.microsoft.com/office/drawing/2014/main" id="{6D8CF582-F1F9-F7BD-0A13-1AAFFA11C12A}"/>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7518" y="2085118"/>
            <a:ext cx="5503591" cy="2644140"/>
          </a:xfrm>
          <a:prstGeom prst="rect">
            <a:avLst/>
          </a:prstGeom>
          <a:noFill/>
        </p:spPr>
      </p:pic>
      <p:pic>
        <p:nvPicPr>
          <p:cNvPr id="7" name="Picture 6">
            <a:extLst>
              <a:ext uri="{FF2B5EF4-FFF2-40B4-BE49-F238E27FC236}">
                <a16:creationId xmlns:a16="http://schemas.microsoft.com/office/drawing/2014/main" id="{A8315198-E5E5-13A5-817B-7FC917D2B2CE}"/>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891" y="2085118"/>
            <a:ext cx="5532709" cy="2644140"/>
          </a:xfrm>
          <a:prstGeom prst="rect">
            <a:avLst/>
          </a:prstGeom>
          <a:noFill/>
        </p:spPr>
      </p:pic>
    </p:spTree>
    <p:extLst>
      <p:ext uri="{BB962C8B-B14F-4D97-AF65-F5344CB8AC3E}">
        <p14:creationId xmlns:p14="http://schemas.microsoft.com/office/powerpoint/2010/main" val="895709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8A20-AD59-5755-45A9-9C3F5C65FFD9}"/>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1F65D626-0BBA-0C44-384E-7AB8D114B5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379"/>
            <a:ext cx="12192000" cy="4900021"/>
          </a:xfrm>
          <a:prstGeom prst="rect">
            <a:avLst/>
          </a:prstGeom>
        </p:spPr>
      </p:pic>
      <p:sp>
        <p:nvSpPr>
          <p:cNvPr id="20" name="object 20">
            <a:extLst>
              <a:ext uri="{FF2B5EF4-FFF2-40B4-BE49-F238E27FC236}">
                <a16:creationId xmlns:a16="http://schemas.microsoft.com/office/drawing/2014/main" id="{D620A428-8C7C-CFAB-67E6-20847D516EF3}"/>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BICR: blinded independent central review; Chemo: chemotherapy; CI: confidence interval; CNS: central nervous system; ECOG PS: Eastern Cooperative Oncology Group performance status; IPI: ipilimumab; IRT: interactive response technology; NIVO: nivolumab; </a:t>
            </a:r>
            <a:r>
              <a:rPr lang="en-US" sz="600" dirty="0">
                <a:solidFill>
                  <a:srgbClr val="4C4D4F"/>
                </a:solidFill>
                <a:latin typeface="Calibri"/>
                <a:cs typeface="Calibri"/>
              </a:rPr>
              <a:t>ORR: objective response rate; PD-L1: programmed death ligand 1</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BD77D008-B0BC-04D8-D692-C1CDCB3FB23F}"/>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ORR per BICR in prespecified subgroups</a:t>
            </a:r>
          </a:p>
        </p:txBody>
      </p:sp>
      <p:pic>
        <p:nvPicPr>
          <p:cNvPr id="4" name="Picture 3">
            <a:extLst>
              <a:ext uri="{FF2B5EF4-FFF2-40B4-BE49-F238E27FC236}">
                <a16:creationId xmlns:a16="http://schemas.microsoft.com/office/drawing/2014/main" id="{CAF4244C-1B3D-75BA-EBCD-C7F32FDEB5AD}"/>
              </a:ext>
            </a:extLst>
          </p:cNvPr>
          <p:cNvPicPr>
            <a:picLocks noChangeAspect="1"/>
          </p:cNvPicPr>
          <p:nvPr/>
        </p:nvPicPr>
        <p:blipFill>
          <a:blip r:embed="rId4">
            <a:extLst>
              <a:ext uri="{28A0092B-C50C-407E-A947-70E740481C1C}">
                <a14:useLocalDpi xmlns:a14="http://schemas.microsoft.com/office/drawing/2010/main" val="0"/>
              </a:ext>
            </a:extLst>
          </a:blip>
          <a:srcRect b="48071"/>
          <a:stretch/>
        </p:blipFill>
        <p:spPr>
          <a:xfrm>
            <a:off x="762000" y="1207852"/>
            <a:ext cx="10820400" cy="4172962"/>
          </a:xfrm>
          <a:prstGeom prst="rect">
            <a:avLst/>
          </a:prstGeom>
        </p:spPr>
      </p:pic>
    </p:spTree>
    <p:extLst>
      <p:ext uri="{BB962C8B-B14F-4D97-AF65-F5344CB8AC3E}">
        <p14:creationId xmlns:p14="http://schemas.microsoft.com/office/powerpoint/2010/main" val="3429006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B6BF3-BC69-208B-B7DD-0626846434D8}"/>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CD48EA06-06E7-FDB8-B39A-1FD04C3625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379"/>
            <a:ext cx="12192000" cy="4900021"/>
          </a:xfrm>
          <a:prstGeom prst="rect">
            <a:avLst/>
          </a:prstGeom>
        </p:spPr>
      </p:pic>
      <p:sp>
        <p:nvSpPr>
          <p:cNvPr id="20" name="object 20">
            <a:extLst>
              <a:ext uri="{FF2B5EF4-FFF2-40B4-BE49-F238E27FC236}">
                <a16:creationId xmlns:a16="http://schemas.microsoft.com/office/drawing/2014/main" id="{166122C1-1E61-85E0-CFF5-F5EF71D2C4D9}"/>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BICR: blinded independent central review; Chemo: chemotherapy; CI: confidence interval; CNS: central nervous system; ECOG PS: Eastern Cooperative Oncology Group performance status; IPI: ipilimumab; IRT: interactive response technology; NIVO: nivolumab; </a:t>
            </a:r>
            <a:r>
              <a:rPr lang="en-US" sz="600" dirty="0">
                <a:solidFill>
                  <a:srgbClr val="4C4D4F"/>
                </a:solidFill>
                <a:latin typeface="Calibri"/>
                <a:cs typeface="Calibri"/>
              </a:rPr>
              <a:t>ORR: objective response rate; PD-L1: programmed death ligand 1</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3"/>
              </a:rPr>
              <a:t>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7F450D75-6A1D-49AA-7DA4-92C8E2C5D6B6}"/>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ORR per BICR in prespecified subgroups</a:t>
            </a:r>
          </a:p>
        </p:txBody>
      </p:sp>
      <p:pic>
        <p:nvPicPr>
          <p:cNvPr id="5" name="Picture 4">
            <a:extLst>
              <a:ext uri="{FF2B5EF4-FFF2-40B4-BE49-F238E27FC236}">
                <a16:creationId xmlns:a16="http://schemas.microsoft.com/office/drawing/2014/main" id="{B122A4C0-F485-3B26-B060-ACA93324111B}"/>
              </a:ext>
            </a:extLst>
          </p:cNvPr>
          <p:cNvPicPr>
            <a:picLocks noChangeAspect="1"/>
          </p:cNvPicPr>
          <p:nvPr/>
        </p:nvPicPr>
        <p:blipFill>
          <a:blip r:embed="rId4">
            <a:extLst>
              <a:ext uri="{28A0092B-C50C-407E-A947-70E740481C1C}">
                <a14:useLocalDpi xmlns:a14="http://schemas.microsoft.com/office/drawing/2010/main" val="0"/>
              </a:ext>
            </a:extLst>
          </a:blip>
          <a:srcRect t="52017" b="1"/>
          <a:stretch/>
        </p:blipFill>
        <p:spPr>
          <a:xfrm>
            <a:off x="823437" y="1603443"/>
            <a:ext cx="10682763" cy="3806757"/>
          </a:xfrm>
          <a:prstGeom prst="rect">
            <a:avLst/>
          </a:prstGeom>
        </p:spPr>
      </p:pic>
      <p:pic>
        <p:nvPicPr>
          <p:cNvPr id="4" name="Picture 3">
            <a:extLst>
              <a:ext uri="{FF2B5EF4-FFF2-40B4-BE49-F238E27FC236}">
                <a16:creationId xmlns:a16="http://schemas.microsoft.com/office/drawing/2014/main" id="{C6F95B95-B124-4501-E285-7A9B2DDABBC5}"/>
              </a:ext>
            </a:extLst>
          </p:cNvPr>
          <p:cNvPicPr>
            <a:picLocks noChangeAspect="1"/>
          </p:cNvPicPr>
          <p:nvPr/>
        </p:nvPicPr>
        <p:blipFill>
          <a:blip r:embed="rId4">
            <a:extLst>
              <a:ext uri="{28A0092B-C50C-407E-A947-70E740481C1C}">
                <a14:useLocalDpi xmlns:a14="http://schemas.microsoft.com/office/drawing/2010/main" val="0"/>
              </a:ext>
            </a:extLst>
          </a:blip>
          <a:srcRect b="95112"/>
          <a:stretch/>
        </p:blipFill>
        <p:spPr>
          <a:xfrm>
            <a:off x="823433" y="1222444"/>
            <a:ext cx="10682767" cy="387828"/>
          </a:xfrm>
          <a:prstGeom prst="rect">
            <a:avLst/>
          </a:prstGeom>
        </p:spPr>
      </p:pic>
    </p:spTree>
    <p:extLst>
      <p:ext uri="{BB962C8B-B14F-4D97-AF65-F5344CB8AC3E}">
        <p14:creationId xmlns:p14="http://schemas.microsoft.com/office/powerpoint/2010/main" val="109076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F35A-4D8C-A7FD-0CE3-B5928033301D}"/>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C4F46F6A-A401-B315-25F9-869CC219C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7A482AD0-C2EA-0B0D-B989-4310AF418351}"/>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DOR: duration of response; IPI: ipilimumab; n: number of subjects; NIVO: nivolumab; ORR: objective response rate; PD-L1: programmed death ligand 1.</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4"/>
              </a:rPr>
              <a:t>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54AD8602-D1CF-265F-6509-B83F48F1897C}"/>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Duration of survival in patients with tumor PD-L1 expression</a:t>
            </a:r>
          </a:p>
        </p:txBody>
      </p:sp>
      <p:sp>
        <p:nvSpPr>
          <p:cNvPr id="14" name="TextBox 13">
            <a:extLst>
              <a:ext uri="{FF2B5EF4-FFF2-40B4-BE49-F238E27FC236}">
                <a16:creationId xmlns:a16="http://schemas.microsoft.com/office/drawing/2014/main" id="{CF1D2E1D-6AEE-85E8-38D2-F994B3C9ED4D}"/>
              </a:ext>
            </a:extLst>
          </p:cNvPr>
          <p:cNvSpPr txBox="1"/>
          <p:nvPr/>
        </p:nvSpPr>
        <p:spPr>
          <a:xfrm>
            <a:off x="2362200" y="1553661"/>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1%-49%</a:t>
            </a:r>
          </a:p>
        </p:txBody>
      </p:sp>
      <p:sp>
        <p:nvSpPr>
          <p:cNvPr id="15" name="TextBox 14">
            <a:extLst>
              <a:ext uri="{FF2B5EF4-FFF2-40B4-BE49-F238E27FC236}">
                <a16:creationId xmlns:a16="http://schemas.microsoft.com/office/drawing/2014/main" id="{398923A2-64E7-0D65-BA44-A44A7DA67893}"/>
              </a:ext>
            </a:extLst>
          </p:cNvPr>
          <p:cNvSpPr txBox="1"/>
          <p:nvPr/>
        </p:nvSpPr>
        <p:spPr>
          <a:xfrm>
            <a:off x="7924800" y="1526713"/>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≥50%</a:t>
            </a:r>
          </a:p>
        </p:txBody>
      </p:sp>
      <p:pic>
        <p:nvPicPr>
          <p:cNvPr id="6" name="Picture 5">
            <a:extLst>
              <a:ext uri="{FF2B5EF4-FFF2-40B4-BE49-F238E27FC236}">
                <a16:creationId xmlns:a16="http://schemas.microsoft.com/office/drawing/2014/main" id="{D09B33CD-5606-52A8-AEDA-37447B29DD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969203"/>
            <a:ext cx="5527122" cy="2784229"/>
          </a:xfrm>
          <a:prstGeom prst="rect">
            <a:avLst/>
          </a:prstGeom>
          <a:noFill/>
        </p:spPr>
      </p:pic>
      <p:pic>
        <p:nvPicPr>
          <p:cNvPr id="7" name="Picture 6">
            <a:extLst>
              <a:ext uri="{FF2B5EF4-FFF2-40B4-BE49-F238E27FC236}">
                <a16:creationId xmlns:a16="http://schemas.microsoft.com/office/drawing/2014/main" id="{831C2AEC-454E-9108-084F-E7912CA78C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1986740"/>
            <a:ext cx="5181600" cy="2766691"/>
          </a:xfrm>
          <a:prstGeom prst="rect">
            <a:avLst/>
          </a:prstGeom>
          <a:noFill/>
        </p:spPr>
      </p:pic>
    </p:spTree>
    <p:extLst>
      <p:ext uri="{BB962C8B-B14F-4D97-AF65-F5344CB8AC3E}">
        <p14:creationId xmlns:p14="http://schemas.microsoft.com/office/powerpoint/2010/main" val="322316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6">
            <a:extLst>
              <a:ext uri="{FF2B5EF4-FFF2-40B4-BE49-F238E27FC236}">
                <a16:creationId xmlns:a16="http://schemas.microsoft.com/office/drawing/2014/main" id="{D229865F-45AC-3697-7A48-D9E7E0926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795E226D-15AA-4553-DB03-DCDCAC943A91}"/>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OS: overall survival; PD-L1: programmed death ligand 1.</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p>
        </p:txBody>
      </p:sp>
      <p:sp>
        <p:nvSpPr>
          <p:cNvPr id="3" name="object 48">
            <a:extLst>
              <a:ext uri="{FF2B5EF4-FFF2-40B4-BE49-F238E27FC236}">
                <a16:creationId xmlns:a16="http://schemas.microsoft.com/office/drawing/2014/main" id="{AD33389F-2FB6-EA25-8FA1-92A85652DA99}"/>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a:t>
            </a:r>
          </a:p>
        </p:txBody>
      </p:sp>
      <p:sp>
        <p:nvSpPr>
          <p:cNvPr id="14" name="TextBox 13">
            <a:extLst>
              <a:ext uri="{FF2B5EF4-FFF2-40B4-BE49-F238E27FC236}">
                <a16:creationId xmlns:a16="http://schemas.microsoft.com/office/drawing/2014/main" id="{391475BD-E96C-0214-85DA-FBFC70971D90}"/>
              </a:ext>
            </a:extLst>
          </p:cNvPr>
          <p:cNvSpPr txBox="1"/>
          <p:nvPr/>
        </p:nvSpPr>
        <p:spPr>
          <a:xfrm>
            <a:off x="1962699"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&lt;1%</a:t>
            </a:r>
          </a:p>
        </p:txBody>
      </p:sp>
      <p:sp>
        <p:nvSpPr>
          <p:cNvPr id="15" name="TextBox 14">
            <a:extLst>
              <a:ext uri="{FF2B5EF4-FFF2-40B4-BE49-F238E27FC236}">
                <a16:creationId xmlns:a16="http://schemas.microsoft.com/office/drawing/2014/main" id="{7239DE11-91FA-D21F-3516-BE38463F0AF6}"/>
              </a:ext>
            </a:extLst>
          </p:cNvPr>
          <p:cNvSpPr txBox="1"/>
          <p:nvPr/>
        </p:nvSpPr>
        <p:spPr>
          <a:xfrm>
            <a:off x="7761730" y="1566446"/>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≥1%</a:t>
            </a:r>
          </a:p>
        </p:txBody>
      </p:sp>
      <p:grpSp>
        <p:nvGrpSpPr>
          <p:cNvPr id="8" name="Group 7">
            <a:extLst>
              <a:ext uri="{FF2B5EF4-FFF2-40B4-BE49-F238E27FC236}">
                <a16:creationId xmlns:a16="http://schemas.microsoft.com/office/drawing/2014/main" id="{FC2DB411-0B9C-3A86-8C07-3985FBA6E7FC}"/>
              </a:ext>
            </a:extLst>
          </p:cNvPr>
          <p:cNvGrpSpPr/>
          <p:nvPr/>
        </p:nvGrpSpPr>
        <p:grpSpPr>
          <a:xfrm>
            <a:off x="773037" y="2057400"/>
            <a:ext cx="10645927" cy="2587596"/>
            <a:chOff x="698506" y="2057400"/>
            <a:chExt cx="10645927" cy="2587596"/>
          </a:xfrm>
        </p:grpSpPr>
        <p:pic>
          <p:nvPicPr>
            <p:cNvPr id="6" name="Picture 5">
              <a:extLst>
                <a:ext uri="{FF2B5EF4-FFF2-40B4-BE49-F238E27FC236}">
                  <a16:creationId xmlns:a16="http://schemas.microsoft.com/office/drawing/2014/main" id="{553687BC-B2D4-808F-CC52-C7D0E5DEBB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302" y="2057400"/>
              <a:ext cx="5138131" cy="2587596"/>
            </a:xfrm>
            <a:prstGeom prst="rect">
              <a:avLst/>
            </a:prstGeom>
            <a:noFill/>
          </p:spPr>
        </p:pic>
        <p:pic>
          <p:nvPicPr>
            <p:cNvPr id="7" name="Picture 6">
              <a:extLst>
                <a:ext uri="{FF2B5EF4-FFF2-40B4-BE49-F238E27FC236}">
                  <a16:creationId xmlns:a16="http://schemas.microsoft.com/office/drawing/2014/main" id="{48E9429C-2E14-2C11-B21C-89BA058E84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6" y="2057400"/>
              <a:ext cx="5266339" cy="2587596"/>
            </a:xfrm>
            <a:prstGeom prst="rect">
              <a:avLst/>
            </a:prstGeom>
            <a:noFill/>
          </p:spPr>
        </p:pic>
      </p:grpSp>
    </p:spTree>
    <p:extLst>
      <p:ext uri="{BB962C8B-B14F-4D97-AF65-F5344CB8AC3E}">
        <p14:creationId xmlns:p14="http://schemas.microsoft.com/office/powerpoint/2010/main" val="3621495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3E4A6-CD5F-3894-D674-44B8EB137D73}"/>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7D0E61DE-E7BD-CDA6-C3A6-65ACE6A4A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127D45F0-5516-5E25-F771-81149500893E}"/>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US" sz="600" dirty="0">
                <a:solidFill>
                  <a:srgbClr val="4C4D4F"/>
                </a:solidFill>
                <a:latin typeface="Calibri"/>
                <a:cs typeface="Calibri"/>
              </a:rPr>
              <a:t>NSQ: non-squamous; SQ: squamous</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a:t>
            </a:r>
            <a:r>
              <a:rPr lang="fr-FR" sz="600" dirty="0">
                <a:solidFill>
                  <a:srgbClr val="4C4D4F"/>
                </a:solidFill>
                <a:latin typeface="Calibri"/>
                <a:cs typeface="Calibri"/>
                <a:hlinkClick r:id="rId4"/>
              </a:rPr>
              <a:t>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5DE700CB-F044-7942-D9EE-A12E8A660E24}"/>
              </a:ext>
            </a:extLst>
          </p:cNvPr>
          <p:cNvSpPr txBox="1">
            <a:spLocks/>
          </p:cNvSpPr>
          <p:nvPr/>
        </p:nvSpPr>
        <p:spPr>
          <a:xfrm>
            <a:off x="468583" y="238448"/>
            <a:ext cx="11484610" cy="589904"/>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sz="2400" dirty="0"/>
              <a:t>Proportions of patients with mutated and wild-type KRAS, STK11, KEAP1, and TP53</a:t>
            </a:r>
          </a:p>
        </p:txBody>
      </p:sp>
      <p:pic>
        <p:nvPicPr>
          <p:cNvPr id="4" name="Picture 3">
            <a:extLst>
              <a:ext uri="{FF2B5EF4-FFF2-40B4-BE49-F238E27FC236}">
                <a16:creationId xmlns:a16="http://schemas.microsoft.com/office/drawing/2014/main" id="{F1923E10-20AC-9365-6B0E-34B6F1EBB9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369286"/>
            <a:ext cx="9571268" cy="3355114"/>
          </a:xfrm>
          <a:prstGeom prst="rect">
            <a:avLst/>
          </a:prstGeom>
          <a:noFill/>
        </p:spPr>
      </p:pic>
    </p:spTree>
    <p:extLst>
      <p:ext uri="{BB962C8B-B14F-4D97-AF65-F5344CB8AC3E}">
        <p14:creationId xmlns:p14="http://schemas.microsoft.com/office/powerpoint/2010/main" val="79373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C37B61FB-87A6-E623-CD15-80E9E84641D0}"/>
              </a:ext>
            </a:extLst>
          </p:cNvPr>
          <p:cNvSpPr txBox="1">
            <a:spLocks/>
          </p:cNvSpPr>
          <p:nvPr/>
        </p:nvSpPr>
        <p:spPr>
          <a:xfrm>
            <a:off x="346793" y="1363799"/>
            <a:ext cx="11007008" cy="3413755"/>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95580" marR="19685" indent="-182880">
              <a:spcBef>
                <a:spcPts val="100"/>
              </a:spcBef>
              <a:buClr>
                <a:srgbClr val="B43E97"/>
              </a:buClr>
              <a:buFontTx/>
              <a:buChar char="•"/>
              <a:tabLst>
                <a:tab pos="196850" algn="l"/>
              </a:tabLst>
            </a:pPr>
            <a:r>
              <a:rPr lang="en-US" dirty="0"/>
              <a:t>In the </a:t>
            </a:r>
            <a:r>
              <a:rPr lang="en-US" dirty="0" err="1"/>
              <a:t>CheckMate</a:t>
            </a:r>
            <a:r>
              <a:rPr lang="en-US" dirty="0"/>
              <a:t> 9LA study, with a median follow-up of 75.8 months, the combination of nivolumab, ipilimumab, </a:t>
            </a:r>
            <a:br>
              <a:rPr lang="en-US" dirty="0"/>
            </a:br>
            <a:r>
              <a:rPr lang="en-US" dirty="0"/>
              <a:t>and chemotherapy continued to show durable, long-term survival benefits compared to chemotherapy alone in all randomized patients.</a:t>
            </a:r>
          </a:p>
          <a:p>
            <a:pPr marL="195580" marR="19685" indent="-182880">
              <a:spcBef>
                <a:spcPts val="100"/>
              </a:spcBef>
              <a:buClr>
                <a:srgbClr val="B43E97"/>
              </a:buClr>
              <a:buFontTx/>
              <a:buChar char="•"/>
              <a:tabLst>
                <a:tab pos="196850" algn="l"/>
              </a:tabLst>
            </a:pPr>
            <a:endParaRPr lang="en-US" dirty="0"/>
          </a:p>
          <a:p>
            <a:pPr marL="195580" marR="19685" indent="-182880">
              <a:spcBef>
                <a:spcPts val="100"/>
              </a:spcBef>
              <a:buClr>
                <a:srgbClr val="B43E97"/>
              </a:buClr>
              <a:buFontTx/>
              <a:buChar char="•"/>
              <a:tabLst>
                <a:tab pos="196850" algn="l"/>
              </a:tabLst>
            </a:pPr>
            <a:r>
              <a:rPr lang="en-US" dirty="0"/>
              <a:t>Consistent survival and response benefits were seen with nivolumab plus ipilimumab and chemotherapy regardless </a:t>
            </a:r>
            <a:br>
              <a:rPr lang="en-US" dirty="0"/>
            </a:br>
            <a:r>
              <a:rPr lang="en-US" dirty="0"/>
              <a:t>of PD-L1 status or tumor histology.</a:t>
            </a:r>
          </a:p>
          <a:p>
            <a:pPr marL="195580" marR="19685" indent="-182880">
              <a:spcBef>
                <a:spcPts val="100"/>
              </a:spcBef>
              <a:buClr>
                <a:srgbClr val="B43E97"/>
              </a:buClr>
              <a:buFontTx/>
              <a:buChar char="•"/>
              <a:tabLst>
                <a:tab pos="196850" algn="l"/>
              </a:tabLst>
            </a:pPr>
            <a:endParaRPr lang="en-US" dirty="0"/>
          </a:p>
          <a:p>
            <a:pPr marL="195580" marR="19685" indent="-182880">
              <a:spcBef>
                <a:spcPts val="100"/>
              </a:spcBef>
              <a:buClr>
                <a:srgbClr val="B43E97"/>
              </a:buClr>
              <a:buFontTx/>
              <a:buChar char="•"/>
              <a:tabLst>
                <a:tab pos="196850" algn="l"/>
              </a:tabLst>
            </a:pPr>
            <a:r>
              <a:rPr lang="en-US" dirty="0"/>
              <a:t>No new long-term safety issues were seen, and early discontinuation due to TRAEs did not reduce the long-term survival benefit, reinforcing the durability of this regimen.</a:t>
            </a:r>
          </a:p>
          <a:p>
            <a:pPr marL="195580" marR="19685" indent="-182880">
              <a:spcBef>
                <a:spcPts val="100"/>
              </a:spcBef>
              <a:buClr>
                <a:srgbClr val="B43E97"/>
              </a:buClr>
              <a:buFontTx/>
              <a:buChar char="•"/>
              <a:tabLst>
                <a:tab pos="196850" algn="l"/>
              </a:tabLst>
            </a:pPr>
            <a:endParaRPr lang="en-US" dirty="0"/>
          </a:p>
          <a:p>
            <a:pPr marL="195580" marR="19685" indent="-182880">
              <a:spcBef>
                <a:spcPts val="100"/>
              </a:spcBef>
              <a:buClr>
                <a:srgbClr val="B43E97"/>
              </a:buClr>
              <a:buFontTx/>
              <a:buChar char="•"/>
              <a:tabLst>
                <a:tab pos="196850" algn="l"/>
              </a:tabLst>
            </a:pPr>
            <a:r>
              <a:rPr lang="en-US" dirty="0"/>
              <a:t>The results strengthen the role of nivolumab plus ipilimumab with chemotherapy as a standard first-line option in metastatic NSCLC.</a:t>
            </a:r>
          </a:p>
        </p:txBody>
      </p:sp>
      <p:sp>
        <p:nvSpPr>
          <p:cNvPr id="19" name="object 4">
            <a:extLst>
              <a:ext uri="{FF2B5EF4-FFF2-40B4-BE49-F238E27FC236}">
                <a16:creationId xmlns:a16="http://schemas.microsoft.com/office/drawing/2014/main" id="{D3AE1E1C-FDAC-8EEC-127C-AA7821A242CA}"/>
              </a:ext>
            </a:extLst>
          </p:cNvPr>
          <p:cNvSpPr txBox="1">
            <a:spLocks noGrp="1"/>
          </p:cNvSpPr>
          <p:nvPr>
            <p:ph type="title"/>
          </p:nvPr>
        </p:nvSpPr>
        <p:spPr>
          <a:xfrm>
            <a:off x="321899" y="71597"/>
            <a:ext cx="11484610" cy="636071"/>
          </a:xfrm>
          <a:prstGeom prst="rect">
            <a:avLst/>
          </a:prstGeom>
        </p:spPr>
        <p:txBody>
          <a:bodyPr vert="horz" wrap="square" lIns="0" tIns="218439" rIns="0" bIns="0" rtlCol="0">
            <a:spAutoFit/>
          </a:bodyPr>
          <a:lstStyle/>
          <a:p>
            <a:pPr marL="38100">
              <a:lnSpc>
                <a:spcPct val="100000"/>
              </a:lnSpc>
              <a:spcBef>
                <a:spcPts val="100"/>
              </a:spcBef>
            </a:pPr>
            <a:r>
              <a:rPr spc="-10"/>
              <a:t>Conclusion</a:t>
            </a:r>
            <a:endParaRPr spc="-10" dirty="0"/>
          </a:p>
        </p:txBody>
      </p:sp>
      <p:sp>
        <p:nvSpPr>
          <p:cNvPr id="2" name="object 12">
            <a:extLst>
              <a:ext uri="{FF2B5EF4-FFF2-40B4-BE49-F238E27FC236}">
                <a16:creationId xmlns:a16="http://schemas.microsoft.com/office/drawing/2014/main" id="{BF2F5895-4201-2D27-24D1-EE1563CA0D03}"/>
              </a:ext>
            </a:extLst>
          </p:cNvPr>
          <p:cNvSpPr txBox="1"/>
          <p:nvPr/>
        </p:nvSpPr>
        <p:spPr>
          <a:xfrm>
            <a:off x="332900" y="6114286"/>
            <a:ext cx="8238490" cy="315471"/>
          </a:xfrm>
          <a:prstGeom prst="rect">
            <a:avLst/>
          </a:prstGeom>
        </p:spPr>
        <p:txBody>
          <a:bodyPr vert="horz" wrap="square" lIns="0" tIns="12700" rIns="0" bIns="0" rtlCol="0">
            <a:spAutoFit/>
          </a:bodyPr>
          <a:lstStyle/>
          <a:p>
            <a:pPr marL="12700">
              <a:lnSpc>
                <a:spcPct val="100000"/>
              </a:lnSpc>
              <a:spcBef>
                <a:spcPts val="100"/>
              </a:spcBef>
            </a:pPr>
            <a:r>
              <a:rPr lang="en-US" sz="600" spc="-10" dirty="0">
                <a:solidFill>
                  <a:srgbClr val="4C4D4F"/>
                </a:solidFill>
                <a:latin typeface="Calibri"/>
                <a:cs typeface="Calibri"/>
              </a:rPr>
              <a:t>NSCLC: non-small cell lung cancer; PD-L1: programmed death ligand 1; TRAEs: treatment-related adverse events.</a:t>
            </a:r>
          </a:p>
          <a:p>
            <a:pPr marL="12700">
              <a:lnSpc>
                <a:spcPct val="100000"/>
              </a:lnSpc>
              <a:spcBef>
                <a:spcPts val="100"/>
              </a:spcBef>
            </a:pPr>
            <a:r>
              <a:rPr lang="fr-FR" sz="600" spc="-10" dirty="0">
                <a:solidFill>
                  <a:srgbClr val="4C4D4F"/>
                </a:solidFill>
                <a:latin typeface="Calibri"/>
                <a:cs typeface="Calibri"/>
              </a:rPr>
              <a:t>Carbone D P et al. ESMO 2025. 10(6). </a:t>
            </a:r>
            <a:r>
              <a:rPr lang="fr-FR" sz="600" spc="-10" dirty="0">
                <a:solidFill>
                  <a:srgbClr val="4C4D4F"/>
                </a:solidFill>
                <a:latin typeface="Calibri"/>
                <a:cs typeface="Calibri"/>
                <a:hlinkClick r:id="rId2"/>
              </a:rPr>
              <a:t>https://doi.org/10.1016/j.esmoop.2025.105123</a:t>
            </a:r>
            <a:endParaRPr lang="fr-FR" sz="600" spc="-10" dirty="0">
              <a:solidFill>
                <a:srgbClr val="4C4D4F"/>
              </a:solidFill>
              <a:latin typeface="Calibri"/>
              <a:cs typeface="Calibri"/>
            </a:endParaRPr>
          </a:p>
          <a:p>
            <a:pPr marL="12700">
              <a:lnSpc>
                <a:spcPct val="100000"/>
              </a:lnSpc>
              <a:spcBef>
                <a:spcPts val="100"/>
              </a:spcBef>
            </a:pPr>
            <a:endParaRPr lang="en-US" sz="600" spc="-10" dirty="0">
              <a:solidFill>
                <a:srgbClr val="4C4D4F"/>
              </a:solidFill>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DC9C-3118-C4CD-7DC0-BE8C9E85DCAB}"/>
            </a:ext>
          </a:extLst>
        </p:cNvPr>
        <p:cNvGrpSpPr/>
        <p:nvPr/>
      </p:nvGrpSpPr>
      <p:grpSpPr>
        <a:xfrm>
          <a:off x="0" y="0"/>
          <a:ext cx="0" cy="0"/>
          <a:chOff x="0" y="0"/>
          <a:chExt cx="0" cy="0"/>
        </a:xfrm>
      </p:grpSpPr>
      <p:sp>
        <p:nvSpPr>
          <p:cNvPr id="18" name="object 2">
            <a:extLst>
              <a:ext uri="{FF2B5EF4-FFF2-40B4-BE49-F238E27FC236}">
                <a16:creationId xmlns:a16="http://schemas.microsoft.com/office/drawing/2014/main" id="{50E50FA6-E31D-53C1-FD12-65C117213398}"/>
              </a:ext>
            </a:extLst>
          </p:cNvPr>
          <p:cNvSpPr txBox="1">
            <a:spLocks/>
          </p:cNvSpPr>
          <p:nvPr/>
        </p:nvSpPr>
        <p:spPr>
          <a:xfrm>
            <a:off x="346792" y="1293530"/>
            <a:ext cx="11540408" cy="5183470"/>
          </a:xfrm>
          <a:prstGeom prst="rect">
            <a:avLst/>
          </a:prstGeom>
        </p:spPr>
        <p:txBody>
          <a:bodyPr vert="horz" wrap="square" lIns="0" tIns="12700" rIns="0" bIns="0" numCol="1"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nl-NL" sz="600" b="1" dirty="0"/>
              <a:t>Verkorte productinformatie OPDIVO 10 mg/ml concentraat voor oplossing voor infusie (IV) en OPDIVO 600 mg oplossing voor injectie (SC).</a:t>
            </a:r>
            <a:endParaRPr lang="en-IN" sz="600" dirty="0"/>
          </a:p>
          <a:p>
            <a:pPr algn="just"/>
            <a:r>
              <a:rPr lang="nl-NL" sz="600" b="1" dirty="0"/>
              <a:t>Samenstelling: IV: </a:t>
            </a:r>
            <a:r>
              <a:rPr lang="nl-NL" sz="600" dirty="0"/>
              <a:t>Elke ml concentraat voor oplossing voor infusie bevat 10 mg nivolumab. Eén injectieflacon van 4 ml bevat 40 mg nivolumab. Eén injectieflacon van 10 ml bevat 100 mg nivolumab. Eén injectieflacon van 12 ml bevat 120 mg nivolumab. Eén injectieflacon van 24 ml bevat 240 mg nivolumab. </a:t>
            </a:r>
            <a:r>
              <a:rPr lang="nl-NL" sz="600" b="1" dirty="0"/>
              <a:t>SC: </a:t>
            </a:r>
            <a:r>
              <a:rPr lang="nl-NL" sz="600" dirty="0"/>
              <a:t>Elke ml oplossing voor injectie bevat 120 mg nivolumab. Eén injectieflacon van 5 ml bevat 600 mg nivolumab. Nivolumab wordt geproduceerd in ovariumcellen van de Chinese hamster met behulp van recombinant‑DNA‑techniek. </a:t>
            </a:r>
            <a:r>
              <a:rPr lang="nl-NL" sz="600" b="1" dirty="0"/>
              <a:t>Farmacotherapeutische </a:t>
            </a:r>
            <a:r>
              <a:rPr lang="nl-BE" sz="600" b="1" dirty="0"/>
              <a:t>categorie: </a:t>
            </a:r>
            <a:r>
              <a:rPr lang="nl-NL" sz="600" dirty="0"/>
              <a:t>antineoplastische middelen, monoklonale antilichamen en antilichaam-geneesmiddelconjugaten, PD-1/PDL-1 (geprogrammeerde celdood-eiwit-1/celdood ligand-1) remmers. </a:t>
            </a:r>
            <a:r>
              <a:rPr lang="nl-BE" sz="600" b="1" dirty="0"/>
              <a:t>Indicaties:</a:t>
            </a:r>
            <a:r>
              <a:rPr lang="nl-BE" sz="600" dirty="0"/>
              <a:t> </a:t>
            </a:r>
            <a:r>
              <a:rPr lang="nl-NL" sz="600" u="sng" dirty="0"/>
              <a:t>Melanoom (IV):</a:t>
            </a:r>
            <a:r>
              <a:rPr lang="nl-NL" sz="600" dirty="0"/>
              <a:t> als monotherapie of in combinatie met ipilimumab voor de behandeling van gevorderd (inoperabel of gemetastaseerd) melanoom bij volwassenen en adolescenten van 12 jaar en ouder. </a:t>
            </a:r>
            <a:r>
              <a:rPr lang="nl-NL" sz="600" u="sng" dirty="0"/>
              <a:t>Melanoom (SC):</a:t>
            </a:r>
            <a:r>
              <a:rPr lang="nl-NL" sz="600" dirty="0"/>
              <a:t> als monotherapie of in combinatie met ipilimumab voor de behandeling van gevorderd (inoperabel of gemetastaseerd) melanoom bij volwassenen. In vergelijking met nivolumab monotherapie is een toename in progressievrije overleving (PFS) en totale overleving (OS) voor de combinatie van nivolumab met ipilimumab alleen aangetoond bij patiënten met lage tumor-PD-L1-expressie (zie volledige SmPC voor meer informatie). </a:t>
            </a:r>
            <a:r>
              <a:rPr lang="nl-NL" sz="600" u="sng" dirty="0"/>
              <a:t>Adjuvante behandeling van melanoom (IV):</a:t>
            </a:r>
            <a:r>
              <a:rPr lang="nl-NL" sz="600" dirty="0"/>
              <a:t> als monotherapie voor de adjuvante behandeling van volwassenen en adolescenten van 12 jaar en ouder met stadium IIB of IIC melanoom of melanoom waarbij de lymfeklieren betrokken zijn of in geval van gemetastaseerde ziekte waarbij volledige resectie is uitgevoerd. </a:t>
            </a:r>
            <a:r>
              <a:rPr lang="nl-NL" sz="600" u="sng" dirty="0"/>
              <a:t>Adjuvante behandeling van melanoom (SC):</a:t>
            </a:r>
            <a:r>
              <a:rPr lang="nl-NL" sz="600" dirty="0"/>
              <a:t> als monotherapie voor de adjuvante behandeling van volwassenen met stadium IIB of IIC melanoom of melanoom waarbij de lymfeklieren betrokken zijn of in geval van gemetastaseerde ziekte waarbij volledige resectie is uitgevoerd. </a:t>
            </a:r>
            <a:r>
              <a:rPr lang="nl-NL" sz="600" u="sng" dirty="0"/>
              <a:t>Niet-kleincellige longkanker (NSCLC) (IV):</a:t>
            </a:r>
            <a:r>
              <a:rPr lang="nl-NL" sz="600" dirty="0"/>
              <a:t> in combinatie met ipilimumab en 2 cycli van platina bevattende chemotherapie voor de eerstelijnsbehandeling van gemetastaseerde niet-kleincellige longkanker bij volwassenen met tumoren zonder sensibiliserende EGFR‑mutatie of ALK‑translocatie. </a:t>
            </a:r>
            <a:r>
              <a:rPr lang="nl-NL" sz="600" u="sng" dirty="0"/>
              <a:t>NSCLC (IV/SC):</a:t>
            </a:r>
            <a:r>
              <a:rPr lang="nl-NL" sz="600" dirty="0"/>
              <a:t> als monotherapie voor de behandeling van lokaal gevorderde of gemetastaseerde niet-kleincellige longkanker, na eerdere behandeling met chemotherapie bij volwassenen.</a:t>
            </a:r>
            <a:r>
              <a:rPr lang="nl-NL" sz="600" u="sng" dirty="0"/>
              <a:t> Neoadjuvante behandeling van NSCLC (IV):</a:t>
            </a:r>
            <a:r>
              <a:rPr lang="nl-NL" sz="600" dirty="0"/>
              <a:t> OPDIVO is in combinatie met platina bevattende chemotherapie geïndiceerd voor neoadjuvante behandeling van reseceerbare niet‑kleincellige longkanker met een hoog risico op terugkeer van de ziekte bij volwassen patiënten met tumoren met PD‑L1-expressie ≥ 1% (zie rubriek 5.1 voor selectiecriteria). </a:t>
            </a:r>
            <a:r>
              <a:rPr lang="nl-NL" sz="600" u="sng" dirty="0"/>
              <a:t>Neoadjuvante en adjuvante behandeling van NSCLC (IV):</a:t>
            </a:r>
            <a:r>
              <a:rPr lang="nl-NL" sz="600" dirty="0"/>
              <a:t> OPDIVO is in combinatie met platina bevattende chemotherapie als neoadjuvante behandeling, gevolgd door OPDIVO als monotherapie als adjuvante behandeling, geïndiceerd voor de behandeling van reseceerbare niet-kleincellige longkanker met een hoog risico op terugkeer van de ziekte bij volwassen patiënten met tumoren met PD-L1-expressie ≥ 1% (zie rubriek 5.1 voor selectiecriteria). </a:t>
            </a:r>
            <a:r>
              <a:rPr lang="nl-NL" sz="600" u="sng" dirty="0"/>
              <a:t>Maligne pleuraal mesothelioom (MPM) (IV):</a:t>
            </a:r>
            <a:r>
              <a:rPr lang="nl-NL" sz="600" dirty="0"/>
              <a:t> </a:t>
            </a:r>
            <a:br>
              <a:rPr lang="nl-NL" sz="600" dirty="0"/>
            </a:br>
            <a:r>
              <a:rPr lang="nl-NL" sz="600" dirty="0"/>
              <a:t>in combinatie met ipilimumab voor de eerstelijnsbehandeling van volwassen patiënten met inoperabel maligne pleuraal mesothelioom. </a:t>
            </a:r>
            <a:r>
              <a:rPr lang="nl-NL" sz="600" u="sng" dirty="0"/>
              <a:t>Niercelcarcinoom (RCC) (IV/SC):</a:t>
            </a:r>
            <a:r>
              <a:rPr lang="nl-NL" sz="600" dirty="0"/>
              <a:t> als monotherapie voor de behandeling van gevorderd niercelcarcinoom na eerdere behandeling bij volwassenen. In combinatie met ipilimumab geïndiceerd voor de eerstelijnsbehandeling van gevorderd niercelcarcinoom met intermediair/ongunstig risicoprofiel bij volwassenen. In combinatie met cabozantinib voor de eerstelijnsbehandeling van gevorderd niercelcarcinoom bij volwassenen.</a:t>
            </a:r>
            <a:r>
              <a:rPr lang="nl-NL" sz="600" u="sng" dirty="0"/>
              <a:t> Klassiek Hodgkin-lymfoom (cHL) (IV):</a:t>
            </a:r>
            <a:r>
              <a:rPr lang="nl-NL" sz="600" dirty="0"/>
              <a:t> als monotherapie voor de behandeling van volwassen patiënten met recidiverend of refractair cHL na autologe stamceltransplantatie (ASCT) en behandeling met brentuximab vedotin. </a:t>
            </a:r>
            <a:r>
              <a:rPr lang="nl-NL" sz="600" u="sng" dirty="0"/>
              <a:t>Plaveiselcelcarcinoom van het hoofd-halsgebied (SCCHN) (IV/SC):</a:t>
            </a:r>
            <a:r>
              <a:rPr lang="nl-NL" sz="600" dirty="0"/>
              <a:t> als monotherapie voor de behandeling van terugkerend of gemetastaseerd plaveiselcelcarcinoom van het hoofd-halsgebied bij volwassenen die progressie vertonen tijdens of na behandeling met platina bevattende therapie. </a:t>
            </a:r>
            <a:r>
              <a:rPr lang="nl-NL" sz="600" u="sng" dirty="0"/>
              <a:t>Urotheelcarcinoom (UC) (IV/SC):</a:t>
            </a:r>
            <a:r>
              <a:rPr lang="nl-NL" sz="600" dirty="0"/>
              <a:t> </a:t>
            </a:r>
            <a:br>
              <a:rPr lang="nl-NL" sz="600" dirty="0"/>
            </a:br>
            <a:r>
              <a:rPr lang="nl-NL" sz="600" dirty="0"/>
              <a:t>in combinatie met cisplatine en gemcitabine geïndiceerd voor de eerstelijnsbehandeling van volwassen patiënten met inoperabel of gemetastaseerd urotheelcarcinoom. Als monotherapie voor de behandeling van lokaal gevorderd inoperabel of gemetastaseerd urotheelcarcinoom bij volwassenen na falen van eerdere platina bevattende therapie. </a:t>
            </a:r>
            <a:r>
              <a:rPr lang="nl-NL" sz="600" u="sng" dirty="0"/>
              <a:t>Adjuvante behandeling van urotheelcarcinoom (IV/SC):</a:t>
            </a:r>
            <a:r>
              <a:rPr lang="nl-NL" sz="600" dirty="0"/>
              <a:t> Als monotherapie voor de adjuvante behandeling</a:t>
            </a:r>
            <a:r>
              <a:rPr lang="nl-NL" sz="600" u="sng" dirty="0"/>
              <a:t> </a:t>
            </a:r>
            <a:r>
              <a:rPr lang="nl-NL" sz="600" dirty="0"/>
              <a:t>van volwassen patiënten met spierinvasief urotheelcarcinoom (MIUC) met een tumorcel-PD-L1-expressie ≥ 1% en een hoog risico op terugkeer van de ziekte na radicale resectie van MIUC. </a:t>
            </a:r>
            <a:r>
              <a:rPr lang="nl-NL" sz="600" u="sng" dirty="0"/>
              <a:t>Mismatch-repair-deficiënt (dMMR) of microsatellietinstabiliteit-hoog (MSI-H) colorectaalcarcinoom (CRC) (IV/SC):</a:t>
            </a:r>
            <a:r>
              <a:rPr lang="nl-NL" sz="600" dirty="0"/>
              <a:t> in combinatie met ipilimumab voor de behandeling van volwassen patiënten met mismatch-repair-deficiënt of microsatellietinstabiliteit-hoog colorectaalcarcinoom in de volgende omstandigheden: eerstelijnsbehandeling van inoperabel of gemetastaseerd colorectaalcarcinoom; behandeling van gemetastaseerd colorectaalcarcinoom na eerdere behandeling met fluoropyrimidine-bevattende chemotherapie. </a:t>
            </a:r>
            <a:r>
              <a:rPr lang="nl-NL" sz="600" u="sng" dirty="0"/>
              <a:t>Oesofageaal plaveiselcelcarcinoom (OSCC) (IV):</a:t>
            </a:r>
            <a:r>
              <a:rPr lang="nl-NL" sz="600" dirty="0"/>
              <a:t> in combinatie met ipilimumab voor de eerstelijnsbehandeling van volwassen patiënten met inoperabel, gevorderd, terugkerend of gemetastaseerd oesofageaal plaveiselcelcarcinoom met een tumorcel-PD-L1-expressie ≥ 1%. </a:t>
            </a:r>
            <a:r>
              <a:rPr lang="nl-NL" sz="600" u="sng" dirty="0"/>
              <a:t>OSCC (IV/SC):</a:t>
            </a:r>
            <a:r>
              <a:rPr lang="nl-NL" sz="600" dirty="0"/>
              <a:t> in combinatie met fluoropyrimidine- en platina bevattende chemotherapie voor de eerstelijnsbehandeling van volwassen patiënten met inoperabel, gevorderd, terugkerend of gemetastaseerd oesofageaal plaveiselcelcarcinoom met een tumorcel-PD-L1-expressie ≥ 1%. Als monotherapie voor de behandeling van volwassen patiënten met inoperabel, gevorderd, terugkerend of gemetastaseerd oesofageaal plaveiselcelcarcinoom na eerdere behandeling met fluoropyrimidine- en platina bevattende chemotherapie.</a:t>
            </a:r>
            <a:r>
              <a:rPr lang="nl-NL" sz="600" u="sng" dirty="0"/>
              <a:t> Adjuvante behandeling van carcinoom van de oesofagus of gastro-oesofageale overgang (OC of GEJC) (IV/SC):</a:t>
            </a:r>
            <a:r>
              <a:rPr lang="nl-NL" sz="600" dirty="0"/>
              <a:t> als monotherapie voor de adjuvante behandeling van volwassen patiënten met carcinoom van de oesofagus of gastro-oesofageale overgang die na eerdere neoadjuvante behandeling met chemoradiotherapie nog pathologische restziekte hebben.</a:t>
            </a:r>
            <a:r>
              <a:rPr lang="nl-NL" sz="600" b="1" dirty="0"/>
              <a:t> </a:t>
            </a:r>
            <a:r>
              <a:rPr lang="nl-NL" sz="600" u="sng" dirty="0"/>
              <a:t>Adenocarcinoom van de maag, gastro-oesofageale overgang (GEJ) of oesofagus (IV/SC):</a:t>
            </a:r>
            <a:r>
              <a:rPr lang="nl-NL" sz="600" dirty="0"/>
              <a:t> in combinatie met fluoropyrimidine- en platina bevattende chemotherapie geïndiceerd voor de eerstelijnsbehandeling van volwassen patiënten met HER2‑negatief gevorderd of gemetastaseerd adenocarcinoom van de maag, gastro-oesofageale overgang of oesofagus en bij wie de tumoren PD‑L1‑expressie vertonen met een CPS (combined positive score) ≥ 5. </a:t>
            </a:r>
            <a:r>
              <a:rPr lang="nl-NL" sz="600" u="sng" dirty="0"/>
              <a:t>Hepatocellulair carcinoom (HCC) (IV):</a:t>
            </a:r>
            <a:r>
              <a:rPr lang="nl-NL" sz="600" dirty="0"/>
              <a:t> OPDIVO is in combinatie met ipilimumab geïndiceerd voor de eerstelijnsbehandeling van volwassen patiënten met inoperabel of gevorderd hepatocellulair carcinoom. </a:t>
            </a:r>
            <a:r>
              <a:rPr lang="nl-BE" sz="600" b="1" dirty="0"/>
              <a:t>Contra-indicaties:</a:t>
            </a:r>
            <a:r>
              <a:rPr lang="nl-BE" sz="600" dirty="0"/>
              <a:t> </a:t>
            </a:r>
            <a:r>
              <a:rPr lang="nl-NL" sz="600" dirty="0"/>
              <a:t>Overgevoeligheid voor de werkzame stof of voor één van de hulpstoffen. </a:t>
            </a:r>
            <a:r>
              <a:rPr lang="nl-BE" sz="600" b="1" dirty="0"/>
              <a:t>Waarschuwingen en voorzorgsmaatregelen: </a:t>
            </a:r>
            <a:r>
              <a:rPr lang="nl-NL" sz="600" dirty="0"/>
              <a:t>Zie ook SmPC van de andere combinatiemiddelen indien nivolumab in combinatie wordt gebruikt. Bij het beoordelen van de PD-L1-status van de tumor, is het belangrijk dat dat gebeurt op basis van een goed gevalideerde en robuuste methodologie. Bij het beoordelen van de MSI‑H en dMMR‑status van de tumor is het belangrijk dat dat gebeurt op basis van een goed gevalideerde en robuuste methodologie. Immuungerelateerde bijwerkingen traden frequenter op wanneer nivolumab werd toegediend i.c.m. ipilimumab vergeleken met nivolumab als monotherapie. Immuungerelateerde bijwerkingen traden op met vergelijkbare frequenties wanneer OPDIVO werd toegediend in combinatie met cabozantinib, als bij nivolumab als monotherapie. De meeste immuungerelateerde bijwerkingen verbeterden of verdwenen bij de juiste behandeling of aanpassingen in de behandeling. Immuungerelateerde bijwerkingen die optreden in meer dan één lichaamsdeel kunnen gelijktijdig ontstaan. Cardiale en pulmomale bijwerkingen, waaronder longembolie zijn ook gemeld bij combinatiebehandeling. Patiënten moeten vooraf en tijdens de behandeling voortdurend worden gemonitord op cardiale en pulmonale bijwerkingen, alsook op klinische tekenen, symptomen en laboratoriumafwijkingen die kunnen duiden op verstoringen in de elektrolytenbalans en uitdroging. Nivolumab en ipilimumab moeten worden gestaakt in geval van levensbedreigende of opnieuw optredende ernstige cardiale en pulmonale bijwerkingen. Patiënten moeten voortdurend worden gemonitord (tot minstens 5 maanden na de laatste dosis) omdat een bijwerking met nivolumab of nivolumab i.c.m. ipilimumab op ieder moment tijdens of na staken van de behandeling kan optreden. In geval van verdenking van immuungerelateerde bijwerkingen, dient een adequate evaluatie te worden uitgevoerd om etiologie te bevestigen of andere oorzaken uit te sluiten. Op basis van de ernst van de bijwerking, moet nivolumab of nivolumab i.c.m. ipilimumab worden gestaakt en corticosteroïden worden toegediend. Bij patiënten met een reeds bestaande auto‑immuunziekte suggereren gegevens uit observationele studies dat het risico op immuungemedieerde bijwerkingen na behandeling met immuun‑‘checkpoint’‑remmers verhoogd kan zijn in vergelijking met het risico bij patiënten zonder reeds bestaande auto‑immuunziekte. Bovendien kwamen opflakkeringen van de onderliggende auto‑immuunziekte vaak voor, maar de meerderheid was mild en beheersbaar. Nivolumab of nivolumab i.c.m. ipilimumab dient niet te worden hervat zolang de patiënt immunosuppressieve doses corticosteroïden of een andere immunosuppressieve behandeling ontvangt. Om opportunistische infecties te voorkomen bij patiënten die een immunosuppressieve behandeling krijgen, moeten profylactische antibiotica worden gebruikt. Nivolumab of nivolumab i.c.m. ipilimumab moet permanent worden gestaakt in geval van iedere ernstige immuungerelateerde bijwerking die opnieuw optreedt en bij iedere levensbedreigende immuungerelateerde bijwerking. (Gedetailleerde richtlijnen voor het behandelen van immuungerelateerde bijwerkingen staan beschreven in de volledige SmPC.) Ernstige infuusreacties zijn gemeld in klinische onderzoeken met intraveneus nivolumab of intraveneus nivolumab in combinatie met ipilimumab. In geval van ernstige of levensbedreigende infuusreacties moet de infusie met intraveneus nivolumab of intraveneus nivolumab in combinatie met ipilimumab worden gestaakt en een geschikte medische behandeling worden gestart. Artsen dienen bij melanoompatiënten met snel progressieve ziekte, bij niet-plaveiselcel NSCLC-patiënten en SCCHN-patiënten met slechtere prognostische kenmerken en/of aggressieve ziekte en bij OSCC-patiënten rekening te houden met het vertraagde effect van nivolumab voordat behandeling wordt gestart. Bij NSCLC, subtype niet-plaveiselcelcarcinoom, en bij SCCHN werd er binnen 3 maanden een hoger aantal overlijdens waargenomen bij nivolumab vs. docetaxel. Factoren die geassocieerd worden met vroege overlijdens bij NSCLC waren slechtere prognostische factoren en/of aggressievere ziekte, gecombineerd met lage of geen PD-L1-expressie van de tumor. Factoren die geassocieerd worden met vroege overlijdens bij SCCHN waren ECOG performance status, snel progressieve ziekte na eerdere platina bevattende behandeling en hoge tumorlast. Bij OSCC na eerdere eerstelijnsbehandeling met chemotherapie werd een hoger aantal overlijdens waargenomen binnen 2,5 maand vs. chemotherapie. Bij eerstelijnsbehandeling van OSCC werd binnen 4 maanden een hoger aantal overlijdens waargenomen bij nivolumab in combinatie met ipilimumab vergeleken met chemotherapie. In vergelijking met nivolumab monotherapie is er alleen een toename in PFS voor nivolumab i.c.m. ipilimumab aangetoond bij melanoompatiënten met lage tumor-PD-L1-expressie. De verbetering in OS was gelijk voor nivolumab in combinatie met ipilimumab en nivolumab als monotherapie bij patiënten met een hoge tumor-PD-L1-expressie (PD- L1 ≥ 1%). Voor aanvang van de behandeling met de combinatie, worden artsen geadviseerd om de individuele patiënt- en tumorkarakteristieken nauwkeurig te beoordelen, waarbij de waargenomen voordelen en toxiciteit van de combinatie in vergelijking met nivolumab monotherapie in overweging moeten worden genomen. Wanneer nivolumab in combinatie met cabozantinib werd gegeven, werden hogere aantallen graad 3 en 4 ALAT- en ASAT-verhogingen gemeld in vergelijking met nivolumab monotherapie. Leverenzymen moeten vóór aanvang en periodiek gedurende de behandeling worden gecontroleerd. </a:t>
            </a:r>
            <a:r>
              <a:rPr lang="nl-NL" sz="600" i="1" dirty="0"/>
              <a:t>Complicaties van allogene HSCT bij cHL: </a:t>
            </a:r>
            <a:r>
              <a:rPr lang="nl-NL" sz="600" dirty="0"/>
              <a:t>Er zijn gevallen van acute “graft-versus-host-disease” (GVHD) en aan de transplantatie gerelateerde mortaliteit (TRM) waargenomen tijdens de follow-up van patiënten met cHL die een allogene HSCT hebben ondergaan na eerdere blootstelling aan intraveneus nivolumab. Bij patiënten die behandeld waren met nivolumab na allogene HSCT, werd snel optredende en ernstige GVHD in post-marketing setting gemeld, waarvan in sommige gevallen met fatale afloop. De behandeling met nivolumab kan het risico op ernstige GVHD en overlijden verhogen bij patiënten die eerdere allogene HSCT hebben ondergaan, voornamelijk bij een medische voorgeschiedenis van GVHD. (IV): Elke ml van dit geneesmiddel bevat 0,1 mmol (of 2,5 mg) natrium. Inname van natrium kan variëren als natriumchloride wordt gebruikt voor de verdunningsstappen. Dit dient in overweging te worden genomen bij de behandeling van patiënten op een natriumarm dieet. (SC): Dit geneesmiddel bevat 2,5 mg polysorbaat 80 in elke injectieflacon van 5 ml. Dit komt overeen met 5 mg/10 ml. Polysorbaten kunnen allergische reacties veroorzaken. </a:t>
            </a:r>
            <a:r>
              <a:rPr lang="nl-NL" sz="600" b="1" dirty="0"/>
              <a:t>Bijwerkingen</a:t>
            </a:r>
            <a:r>
              <a:rPr lang="nl-NL" sz="600" dirty="0"/>
              <a:t>: </a:t>
            </a:r>
            <a:r>
              <a:rPr lang="nl-NL" sz="600" u="sng" dirty="0"/>
              <a:t>Nivolumab monotherapie (IV/SC)</a:t>
            </a:r>
            <a:r>
              <a:rPr lang="nl-NL" sz="600" dirty="0"/>
              <a:t>: de meest gemelde bijwerkingen zijn (≥ 10%) vermoeidheid (44%), skeletspierstelselpijn (28%), diarree (26%), rash (24%), hoesten (22%), misselijkheid (22%), pruritus (19%), verminderde eetlust (17%), artralgie (17%), constipatie (16%), dyspneu (16%), buikpijn (15%), bovensteluchtweginfectie (15%), pyrexie (13%), hoofdpijn (13%), anemie (13%) en braken (12%). De meerderheid van de bijwerkingen was licht tot matig in ernst (graad 1 of 2). De incidentie van bijwerkingen van graad 3‑5 was 44%, met 0,3% fatale bijwerkingen die zijn toe te schrijven aan het onderzoeksmiddel. Met een minimale follow‑up van 63 maanden in NSCLC zijn er geen nieuwe veiligheidssignalen gevonden. De veiligheid van subcutaan toegediende nivolumab was vergelijkbaar met het bekende veiligheidsprofiel van de intraveneuze vorm van nivolumab, met een extra bijwerking van reactie op de injectieplaats (7% in de groep met subcutaan nivolumab (n = 247) vergeleken met 0% in de groep met intraveneus nivolumab (n = 245)). </a:t>
            </a:r>
            <a:r>
              <a:rPr lang="nl-NL" sz="600" u="sng" dirty="0"/>
              <a:t>Nivolumab in combinatie met ipilimumab (met of zonder chemotherapie) (IV/SC)</a:t>
            </a:r>
            <a:r>
              <a:rPr lang="nl-NL" sz="600" dirty="0"/>
              <a:t>: de meest voorkomende bijwerkingen (≥ 10%) waren vermoeidheid (47%), diarree (35%), rash (37%), misselijkheid (27%), pruritus (29%), skeletspierstelselpijn (26%), pyrexie (23%), verminderde eetlust (22%), hoesten (21%), buikpijn (18%), braken (18%), constipatie (18%), artralgie (18%), dyspneu (17%), hypothyreoïdie (16%), hoofdpijn (15%), bovensteluchtweginfectie (13%), oedeem (13%) en duizeligheid (10%). De incidentie van bijwerkingen van graad 3‑5 was 66% voor nivolumab in combinatie met ipilimumab (met of zonder chemotherapie), waarvan 1,0% van de fatale bijwerkingen die zijn toe te schrijven  aan het onderzoeksmiddel. Onder patiënten die behandeld werden met nivolumab 1 mg/kg in combinatie met ipilimumab 3 mg/kg voor melanoom, werden vermoeidheid (62%), rash (57%), diarree (52%), misselijkheid (42%), pruritus (40%), pyrexie (36%) en hoofdpijn (26%) gemeld met een incidentie van ≥ 10% hoger dan de incidenties gerapporteerd in de gepoolde dataset van nivolumab in combinatie met ipilimumab (met of zonder chemotherapie). Onder patiënten die behandeld werden met nivolumab 360 mg in combinatie met ipilimumab 1 mg/kg en chemotherapie voor NSCLC, werden anemie (32%) en neutropenie (15%) gemeld met een incidentie van ≥ 10% hoger dan de incidenties gerapporteerd in de gepoolde dataset van nivolumab in combinatie met ipilimumab (met of zonder chemotherapie).</a:t>
            </a:r>
            <a:r>
              <a:rPr lang="nl-NL" sz="600" b="1" dirty="0"/>
              <a:t> </a:t>
            </a:r>
            <a:r>
              <a:rPr lang="nl-NL" sz="600" u="sng" dirty="0"/>
              <a:t>Nivolumab in combinatie met chemotherapie (IV/SC):</a:t>
            </a:r>
            <a:r>
              <a:rPr lang="nl-NL" sz="600" dirty="0"/>
              <a:t> De vaakst gemelde bijwerkingen zijn (≥ 10%) misselijkheid (48%), vermoeidheid (40%), perifere neuropathie (33%), verminderde eetlust (31%), constipatie (31%), diarree (28%), braken (24%), rash (19%), buikpijn (18%), stomatitis (18%), skeletspierstelselpijn (18%), pyrexie (16%), hoesten (13%), oedeem (waaronder perifeer oedeem) (12%) en pruritus (11%). De incidentie van graad 3‑5 bijwerkingen was 69% voor nivolumab in combinatie met chemotherapie, waarvan 1,2% bijwerkingen met fatale afloop die konden worden toegeschreven aan nivolumab in combinatie met chemotherapie. Mediane duur van de behandeling was 6,14 maanden (95%-BI: 5,78; 6,60) voor nivolumab in combinatie met chemotherapie. Voor reseceerbare NSCLC kreeg drieënnegentig procent (93%) van de patiënten 3 cycli van nivolumab in combinatie met chemotherapie. </a:t>
            </a:r>
            <a:r>
              <a:rPr lang="nl-NL" sz="600" u="sng" dirty="0"/>
              <a:t>Nivolumab in combinatie met cabozantinib (IV/SC):</a:t>
            </a:r>
            <a:r>
              <a:rPr lang="nl-NL" sz="600" dirty="0"/>
              <a:t> De meest voorkomende bijwerkingen zijn (≥ 10%) diarree (64,7%), vermoeidheid (51,3%), palmoplantair erythrodysesthesiesyndroom (40,0%), stomatitis (38,8%), skeletspierstelselpijn (37,5%), hypertensie (37,2%), rash (36,3%), hypothyreoïdie (35,6%), verminderde eetlust (30,3%), misselijkheid (28,8%), buikpijn (25,0%), dysgeusie (23,8%), bovensteluchtweginfectie (20,6%), hoesten (20,6%), pruritus (20,6%), arthralgie (19,4%), braken (18,4%), dysfonie (17,8%), hoofdpijn (16,3%), dyspepsie (15,9%), duizeligheid (14,1%), constipatie (14,1%), pyrexie (14,1%), oedeem (13,4%), spierspasmen (12,2%), dyspneu (11,6%), proteïnurie (10,9%) en hyperthyreoïdie (10,0%). De incidentie van bijwerkingen van graad 3‑5 was 78%, met 0,3% fatale bijwerkingen die zijn toe te schrijven aan het onderzoeksmiddel.</a:t>
            </a:r>
            <a:endParaRPr lang="en-IN" sz="600" dirty="0"/>
          </a:p>
          <a:p>
            <a:pPr algn="just"/>
            <a:r>
              <a:rPr lang="nl-NL" sz="600" b="1" dirty="0"/>
              <a:t>Afleverstatus: </a:t>
            </a:r>
            <a:r>
              <a:rPr lang="nl-NL" sz="600" dirty="0"/>
              <a:t>U.R. </a:t>
            </a:r>
            <a:r>
              <a:rPr lang="nl-NL" sz="600" b="1" dirty="0"/>
              <a:t>Vergoeding en prijzen</a:t>
            </a:r>
            <a:r>
              <a:rPr lang="nl-NL" sz="600" dirty="0"/>
              <a:t>: (IV) zie de G-standaard, (SC) add-on aangevraagd. </a:t>
            </a:r>
            <a:r>
              <a:rPr lang="nl-NL" sz="600" b="1" dirty="0"/>
              <a:t>Voor volledige productinformatie, zie Samenvatting van de Productkenmerken (SmPC) op </a:t>
            </a:r>
            <a:r>
              <a:rPr lang="nl-NL" sz="600" b="1" dirty="0">
                <a:hlinkClick r:id="rId2"/>
              </a:rPr>
              <a:t>https://www.bms.com/nl</a:t>
            </a:r>
            <a:r>
              <a:rPr lang="nl-NL" sz="600" b="1" dirty="0"/>
              <a:t>. Bristol-Myers Squibb B.V., </a:t>
            </a:r>
            <a:r>
              <a:rPr lang="nl-NL" sz="600" dirty="0"/>
              <a:t>Orteliuslaan 1000, 3528 BD Utrecht</a:t>
            </a:r>
            <a:r>
              <a:rPr lang="nl-NL" sz="600" b="1" dirty="0"/>
              <a:t>, versie mei 2025 (SmPC mei 2025).</a:t>
            </a:r>
            <a:endParaRPr lang="en-IN" sz="600" dirty="0"/>
          </a:p>
        </p:txBody>
      </p:sp>
      <p:sp>
        <p:nvSpPr>
          <p:cNvPr id="19" name="object 4">
            <a:extLst>
              <a:ext uri="{FF2B5EF4-FFF2-40B4-BE49-F238E27FC236}">
                <a16:creationId xmlns:a16="http://schemas.microsoft.com/office/drawing/2014/main" id="{8175CA82-6C08-5116-FD78-29C07D92DF1F}"/>
              </a:ext>
            </a:extLst>
          </p:cNvPr>
          <p:cNvSpPr txBox="1">
            <a:spLocks noGrp="1"/>
          </p:cNvSpPr>
          <p:nvPr>
            <p:ph type="title"/>
          </p:nvPr>
        </p:nvSpPr>
        <p:spPr>
          <a:xfrm>
            <a:off x="321899" y="71597"/>
            <a:ext cx="11484610" cy="636071"/>
          </a:xfrm>
          <a:prstGeom prst="rect">
            <a:avLst/>
          </a:prstGeom>
        </p:spPr>
        <p:txBody>
          <a:bodyPr vert="horz" wrap="square" lIns="0" tIns="218439" rIns="0" bIns="0" rtlCol="0">
            <a:spAutoFit/>
          </a:bodyPr>
          <a:lstStyle/>
          <a:p>
            <a:pPr marL="38100">
              <a:lnSpc>
                <a:spcPct val="100000"/>
              </a:lnSpc>
              <a:spcBef>
                <a:spcPts val="100"/>
              </a:spcBef>
            </a:pPr>
            <a:r>
              <a:rPr lang="en-US" spc="-10" dirty="0"/>
              <a:t>VPI</a:t>
            </a:r>
            <a:endParaRPr spc="-10" dirty="0"/>
          </a:p>
        </p:txBody>
      </p:sp>
      <p:sp>
        <p:nvSpPr>
          <p:cNvPr id="2" name="object 12">
            <a:extLst>
              <a:ext uri="{FF2B5EF4-FFF2-40B4-BE49-F238E27FC236}">
                <a16:creationId xmlns:a16="http://schemas.microsoft.com/office/drawing/2014/main" id="{422EC8EE-C4BA-0E8D-4889-444EEE7BE38E}"/>
              </a:ext>
            </a:extLst>
          </p:cNvPr>
          <p:cNvSpPr txBox="1"/>
          <p:nvPr/>
        </p:nvSpPr>
        <p:spPr>
          <a:xfrm>
            <a:off x="332900" y="6342886"/>
            <a:ext cx="8238490" cy="210314"/>
          </a:xfrm>
          <a:prstGeom prst="rect">
            <a:avLst/>
          </a:prstGeom>
        </p:spPr>
        <p:txBody>
          <a:bodyPr vert="horz" wrap="square" lIns="0" tIns="12700" rIns="0" bIns="0" rtlCol="0">
            <a:spAutoFit/>
          </a:bodyPr>
          <a:lstStyle/>
          <a:p>
            <a:pPr marL="12700">
              <a:lnSpc>
                <a:spcPct val="100000"/>
              </a:lnSpc>
              <a:spcBef>
                <a:spcPts val="100"/>
              </a:spcBef>
            </a:pPr>
            <a:r>
              <a:rPr lang="en-US" sz="600" spc="-10" dirty="0">
                <a:solidFill>
                  <a:schemeClr val="tx1"/>
                </a:solidFill>
                <a:latin typeface="Calibri"/>
                <a:cs typeface="Calibri"/>
              </a:rPr>
              <a:t>NSCLC: non-small cell lung cancer; PD-L1: programmed death ligand 1; TRAEs: treatment-related adverse events.</a:t>
            </a:r>
          </a:p>
          <a:p>
            <a:pPr marL="12700">
              <a:lnSpc>
                <a:spcPct val="100000"/>
              </a:lnSpc>
              <a:spcBef>
                <a:spcPts val="100"/>
              </a:spcBef>
            </a:pPr>
            <a:r>
              <a:rPr lang="en-US" sz="600" spc="-10" dirty="0">
                <a:solidFill>
                  <a:schemeClr val="tx1"/>
                </a:solidFill>
                <a:latin typeface="Calibri"/>
                <a:cs typeface="Calibri"/>
              </a:rPr>
              <a:t>Carbone D P et al. 2025</a:t>
            </a:r>
          </a:p>
        </p:txBody>
      </p:sp>
    </p:spTree>
    <p:extLst>
      <p:ext uri="{BB962C8B-B14F-4D97-AF65-F5344CB8AC3E}">
        <p14:creationId xmlns:p14="http://schemas.microsoft.com/office/powerpoint/2010/main" val="3784316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1DE63-F751-65B0-D6FF-28C695B499A4}"/>
            </a:ext>
          </a:extLst>
        </p:cNvPr>
        <p:cNvGrpSpPr/>
        <p:nvPr/>
      </p:nvGrpSpPr>
      <p:grpSpPr>
        <a:xfrm>
          <a:off x="0" y="0"/>
          <a:ext cx="0" cy="0"/>
          <a:chOff x="0" y="0"/>
          <a:chExt cx="0" cy="0"/>
        </a:xfrm>
      </p:grpSpPr>
      <p:sp>
        <p:nvSpPr>
          <p:cNvPr id="18" name="object 2">
            <a:extLst>
              <a:ext uri="{FF2B5EF4-FFF2-40B4-BE49-F238E27FC236}">
                <a16:creationId xmlns:a16="http://schemas.microsoft.com/office/drawing/2014/main" id="{3AE916FF-D4AB-EFC8-7403-762B830786DA}"/>
              </a:ext>
            </a:extLst>
          </p:cNvPr>
          <p:cNvSpPr txBox="1">
            <a:spLocks/>
          </p:cNvSpPr>
          <p:nvPr/>
        </p:nvSpPr>
        <p:spPr>
          <a:xfrm>
            <a:off x="346792" y="1293530"/>
            <a:ext cx="11540408" cy="4844916"/>
          </a:xfrm>
          <a:prstGeom prst="rect">
            <a:avLst/>
          </a:prstGeom>
        </p:spPr>
        <p:txBody>
          <a:bodyPr vert="horz" wrap="square" lIns="0" tIns="12700" rIns="0" bIns="0" numCol="1"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nl-NL" sz="800" b="1" dirty="0"/>
              <a:t>Verkorte productinformatie YERVOY 5 mg/ml concentraat voor oplossing voor infusie</a:t>
            </a:r>
          </a:p>
          <a:p>
            <a:pPr algn="just"/>
            <a:r>
              <a:rPr lang="nl-NL" sz="800" b="1" dirty="0"/>
              <a:t>Samenstelling: </a:t>
            </a:r>
            <a:r>
              <a:rPr lang="nl-NL" sz="800" dirty="0"/>
              <a:t>Elke ml concentraat bevat 5 mg ipilimumab. Eén 10 ml injectieflacon bevat 50 mg ipilimumab. Eén 40 ml injectieflacon bevat 200 mg ipilimumab. </a:t>
            </a:r>
            <a:r>
              <a:rPr lang="nl-NL" sz="800" b="1" dirty="0"/>
              <a:t>Farmacotherapeutische categorie: </a:t>
            </a:r>
            <a:r>
              <a:rPr lang="nl-NL" sz="800" dirty="0"/>
              <a:t>Antineoplastische middelen, monoklonale antilichamen en antilichaam-geneesmiddelconjugaten, andere monoklonale antilichamen en antilichaamgeneesmiddelconjugaten. </a:t>
            </a:r>
            <a:r>
              <a:rPr lang="nl-NL" sz="800" b="1" dirty="0"/>
              <a:t>Indicatie: </a:t>
            </a:r>
            <a:r>
              <a:rPr lang="nl-NL" sz="800" dirty="0"/>
              <a:t>als monotherapie of in combinatie met nivolumab voor de behandeling van (inoperabel of gemetastaseerd) melanoom in een gevorderd stadium bij volwassenen en adolescenten van 12 jaar en ouder. In vergelijking met nivolumab monotherapie is een toename in progressievrije overleving (PFS) en totale overleving (OS) voor de combinatie van nivolumab met ipilimumab alleen aangetoond bij patiënten met lage tumor PD-L1 expressie. </a:t>
            </a:r>
            <a:r>
              <a:rPr lang="nl-NL" sz="800" u="sng" dirty="0"/>
              <a:t>Niercelcarcinoom (RCC):</a:t>
            </a:r>
            <a:r>
              <a:rPr lang="nl-NL" sz="800" dirty="0"/>
              <a:t> in combinatie met nivolumab voor de eerstelijnsbehandeling van gevorderd niercelcarcinoom met intermediair/ongunstig risicoprofiel bij volwassenen. </a:t>
            </a:r>
            <a:r>
              <a:rPr lang="nl-NL" sz="800" u="sng" dirty="0"/>
              <a:t>Niet-kleincellige longkanker (NSCLC):</a:t>
            </a:r>
            <a:r>
              <a:rPr lang="nl-NL" sz="800" dirty="0"/>
              <a:t> in combinatie met nivolumab en 2 cycli van platina-bevattende chemotherapie geïndiceerd voor de eerstelijnsbehandeling van gemetastaseerde niet-kleincellige longkanker bij volwassenen met tumoren zonder sensibiliserende EGFR mutatie of ALK translocatie. </a:t>
            </a:r>
            <a:r>
              <a:rPr lang="nl-NL" sz="800" u="sng" dirty="0"/>
              <a:t>Maligne pleuraal mesothelioom (MPM):</a:t>
            </a:r>
            <a:r>
              <a:rPr lang="nl-NL" sz="800" dirty="0"/>
              <a:t> in combinatie met nivolumab voor de eerstelijnsbehandeling van volwassen patiënten met inoperabel maligne pleuraal mesothelioom. </a:t>
            </a:r>
            <a:r>
              <a:rPr lang="nl-NL" sz="800" u="sng" dirty="0"/>
              <a:t>Mismatch-repair-deficiënt (dMMR) of microsatellietinstabiliteit hoog (MSI-H) colorectaalcarcinoom (CRC):</a:t>
            </a:r>
            <a:r>
              <a:rPr lang="nl-NL" sz="800" dirty="0"/>
              <a:t> in combinatie met nivolumab voor de behandeling van volwassen patiënten met mismatch repair deficiënt of microsatellietinstabiliteit hoog colorectaalcarcinoom in de volgende omstandigheden: eerstelijnsbehandeling van inoperabel of gemetastaseerd colorectaalcarcinoom; behandeling van gemetastaseerd colorectaalcarcinoom na eerdere behandeling met fluoropyrimidine-bevattende chemotherapie. </a:t>
            </a:r>
            <a:r>
              <a:rPr lang="nl-NL" sz="800" u="sng" dirty="0"/>
              <a:t>Oesofageaal plaveiselcelcarcinoom (OSCC):</a:t>
            </a:r>
            <a:r>
              <a:rPr lang="nl-NL" sz="800" dirty="0"/>
              <a:t> in combinatie met nivolumab voor de eerstelijnsbehandeling van volwassen patiënten met inoperabel, gevorderd, terugkerend of gemetastaseerd oesofageaal plaveiselcelcarcinoom met een tumorcel-PD-L1-expressie ≥ 1%. </a:t>
            </a:r>
            <a:r>
              <a:rPr lang="nl-NL" sz="800" u="sng" dirty="0"/>
              <a:t>Hepatocellulair carcinoom (HCC):</a:t>
            </a:r>
            <a:r>
              <a:rPr lang="nl-NL" sz="800" dirty="0"/>
              <a:t> YERVOY is in combinatie met nivolumab geïndiceerd voor de eerstelijnsbehandeling van volwassen patiënten met inoperabel of gevorderd hepatocellulair carcinoom. </a:t>
            </a:r>
            <a:br>
              <a:rPr lang="nl-NL" sz="800" dirty="0"/>
            </a:br>
            <a:r>
              <a:rPr lang="nl-NL" sz="800" b="1" dirty="0"/>
              <a:t>Contra-indicaties: </a:t>
            </a:r>
            <a:r>
              <a:rPr lang="nl-NL" sz="800" dirty="0"/>
              <a:t>Overgevoeligheid voor de werkzame stof of voor (één van) de hulpstoffen. </a:t>
            </a:r>
            <a:r>
              <a:rPr lang="nl-NL" sz="800" b="1" dirty="0"/>
              <a:t>Waarschuwingen en voorzorgsmaatregelen: </a:t>
            </a:r>
            <a:r>
              <a:rPr lang="nl-NL" sz="800" dirty="0"/>
              <a:t>Bij het beoordelen van de PD-L1-status van de tumor, is het belangrijk dat dat gebeurt op basis van een goed gevalideerde en robuuste methodologie. Bij het beoordelen van de MSI H en dMMR status van de tumor, is het belangrijk dat dat gebeurt op basis van een goed gevalideerde en robuuste methodologie. Ipilimumab is geassocieerd met inflammatoire bijwerkingen als gevolg van verhoogde of overmatige immuunactiviteit (immuungerelateerde bijwerkingen), die waarschijnlijk in verband staan met het werkingsmechanisme van ipilimumab. Immuungerelateerde bijwerkingen, die ernstig of levensbedreigend kunnen zijn, kunnen betrekking hebben op het maagdarmkanaal, </a:t>
            </a:r>
            <a:br>
              <a:rPr lang="nl-NL" sz="800" dirty="0"/>
            </a:br>
            <a:r>
              <a:rPr lang="nl-NL" sz="800" dirty="0"/>
              <a:t>de lever, de huid, het zenuwstelsel, het endocriene systeem of andere orgaansystemen. Hoewel de meeste immuungerelateerde bijwerkingen tijdens de inductie-periode optraden, werd ook gemeld dat de eerste symptomen maanden na de laatste dosis ipilimumab optraden. Tenzij er een alternatieve etiologie is vastgesteld, moeten diarree, verhoogde frequentie van de stoelgang, bloed in de ontlasting, LFT’s, rash en endocrinopathie, als inflammatoir en ipilimumab-gerelateerd, worden beschouwd. Vroege diagnose en adequate behandeling van de bijwerkingen zijn essentieel om de kans op levensbedreigende complicaties te minimaliseren. Systemische behandeling met hoge doses corticosteroïden met of zonder toegevoegde immuunonderdrukkende therapie kan nodig zijn ter bestrijding van ernstige immuungerelateerde bijwerkingen. Ipilimumab moet worden vermeden bij patiënten met ernstige actieve auto-immuunziekten waarbij verdere immuunactivering mogelijk onmiddellijk levensbedreigend kan worden en het moet met voorzichtigheid worden gebruikt bij andere patiënten met een voorgeschiedenis van auto-immuunziekte. Per individuele patiënt moet een zorgvuldige baten-risico analyse worden gemaakt. Elke ml van dit geneesmiddel bevat 0,1 mmol (of 2,30 mg) natrium. Dit dient in overweging te worden genomen bij de behandeling van patiënten op een natriumarm dieet. Op basis van voorlopige studie-data wordt het gelijktijdig gebruik met vemurafenib niet aanbevolen. Voorzichtigheid is geboden als ipilimumab na vemurafenib wordt toegediend. Zie ook SmPC van nivolumab indien ipilimumab wordt gebruikt i.c.m. met nivolumab. De meeste immuungerelateerde bijwerkingen verbeterden of verdwenen bij de juiste behandeling, waaronder het starten van corticosteroïden en aanpassingen in de behandeling. Immuungerelateerde bijwerkingen traden vaker op wanneer nivolumab werd toegediend i.c.m. ipilimumab vergeleken met toediening van nivolumab als monotherapie. Cardiale en pulmonale bijwerkingen waaronder longembolie zijn ook gemeld bij combinatiebehandeling. Patiënten moeten voortdurend worden gemonitord op cardiale en pulmonale bijwerkingen, alsook op klinische tekenen, symptomen en laboratoriumafwijkingen die kunnen duiden op verstoringen in de elektrolytenbalans en uitdroging voor en periodiek tijdens de behandeling. Ipilimumab i.c.m. nivolumab moet worden gestaakt in geval van levensbedreigende of opnieuw optredende ernstige cardiale en pulmonale bijwerkingen. Patiënten moeten voortdurend worden gemonitord (tot minstens 5 maanden na de laatste dosis) omdat een bijwerking met nivolumab of nivolumab i.c.m. ipilimumab op ieder moment tijdens of na onderbreken van de behandeling kan optreden. Om opportunistische infecties te voorkomen bij patiënten die een immunosuppressieve behandeling krijgen, moeten profylactische antibiotica worden gebruikt. Ipilimumab i.c.m. nivolumab moet definitief worden gestaakt in geval van iedere ernstige immuungerelateerde bijwerking die opnieuw optreedt en voor iedere levensbedreigende immuungerelateerde bijwerking. (Gedetailleerde richtlijnen voor het behandelen van immuungerelateerde bijwerkingen staan beschreven in de volledige SmPC.) In vergelijking met nivolumab monotherapie is er alleen een toename in PFS voor de combinatie van ipilimumab met nivolumab aangetoond bij melanoompatiënten met lage tumor PD-L1 expressie. De verbetering in OS was gelijk voor ipilimumab i.c.m. nivolumab en nivolumab als monotherapie bij patiënten met een hoge tumor-PD-L1-expressie (PD- L1 ≥ 1%). Voordat de behandeling met de combinatie wordt gestart, wordt artsen geadviseerd om de individuele patiënten en eigenschappen van de tumor nauwkeurig te beoordelen, waarbij de waargenomen voordelen en toxiciteit van de combinatie in vergelijking met nivolumab als monotherapie in overweging moeten worden genomen. Artsen dienen rekening te houden met het vertraagde effect van ipilimumab i.c.m. nivolumab voordat behandeling wordt gestart bij patiënten met slechtere prognostische kenmerken en/of snel progressieve ziekte. </a:t>
            </a:r>
            <a:r>
              <a:rPr lang="nl-NL" sz="800" b="1" dirty="0"/>
              <a:t>Bijwerkingen: </a:t>
            </a:r>
            <a:r>
              <a:rPr lang="nl-NL" sz="800" dirty="0"/>
              <a:t>Bij patiënten die in MDX010 20 3 mg/kg ipilimumab als monotherapie kregen, waren de meest gemelde bijwerkingen diarree, rash, pruritus, vermoeidheid, misselijkheid, braken, verminderde eetlust en buikpijn. De meerderheid was mild tot matig van aard (graad 1 or 2). Wanneer ipilimumab wordt gebruikt in combinatie, zie de Samenvatting van Productkenmerken van het/de andere therapeutische middelen voordat de behandeling wordt geïnitieerd. In de gepoolde dataset van ipilimumab toegediend in combinatie met nivolumab (met of zonder chemotherapie) bij verschillende tumortypes (n = 2.626) met een minimale follow up variërend van 6 tot 47 maanden, waren de meest voorkomende bijwerkingen (≥ 10%) vermoeidheid (47%), diarree (35%), rash (37%), misselijkheid (27%), pruritus (29%), skeletspierstelselpijn (26%), pyrexie (23%), verminderde eetlust (22%), hoesten (21%), abdominale pijn (18%), braken (18%), constipatie (18%), artralgie (18%), dyspneu (17%), hypothyreoïdie (16%), hoofdpijn (15%), bovensteluchtweginfectie (13%), oedeem (13%) en duizeligheid (10%). De incidentie van bijwerkingen van graad 3 5 was 66% voor ipilimumab in combinatie met nivolumab (met of zonder chemotherapie), waarvan 1,% fatale bijwerkingen die zijn toe te schrijven aan het onderzoeksmiddel. Onder patiënten die behandeld werden met ipilimumab 3 mg/kg in combinatie met nivolumab 1 mg/kg voor melanoom, werden vermoeidheid (62%), rash (57%), diarree (52%), misselijkheid (42%), pruritis (40%), pyrexie (36%) en hoofdpijn (26%) gemeld met een incidentie van ≥ 10% hoger dan de incidenties gerapporteerd in de gepoolde dataset van ipilimumab in combinatie met nivolumab (met of zonder chemotherapie). Onder patiënten die behandeld werden met ipilimumab </a:t>
            </a:r>
            <a:br>
              <a:rPr lang="nl-NL" sz="800" dirty="0"/>
            </a:br>
            <a:r>
              <a:rPr lang="nl-NL" sz="800" dirty="0"/>
              <a:t>1 mg/kg in combinatie met nivolumab 360 mg en chemotherapie voor NSCLC, werden anemie (32%) en neutropenie (15%) gemeld met een incidentie van ≥ 10% hoger dan de incidenties gerapporteerd in de gepoolde dataset van ipilimumab in combinatie met nivolumab (met of zonder chemotherapie). </a:t>
            </a:r>
            <a:r>
              <a:rPr lang="nl-NL" sz="800" b="1" dirty="0"/>
              <a:t>Afleverstatus:</a:t>
            </a:r>
            <a:r>
              <a:rPr lang="nl-NL" sz="800" dirty="0"/>
              <a:t> UR. </a:t>
            </a:r>
            <a:r>
              <a:rPr lang="nl-NL" sz="800" b="1" dirty="0"/>
              <a:t>Vergoeding en prijzen:</a:t>
            </a:r>
            <a:r>
              <a:rPr lang="nl-NL" sz="800" dirty="0"/>
              <a:t> zie de G-standaard. </a:t>
            </a:r>
            <a:r>
              <a:rPr lang="nl-NL" sz="800" b="1" dirty="0"/>
              <a:t>Voor volledige productinformatie, zie geregistreerde Samenvatting van de Productkenmerken. Bristol-Myers Squibb B.V., Utrecht, april 2025. (SmPC februari 2025)</a:t>
            </a:r>
          </a:p>
          <a:p>
            <a:pPr algn="just"/>
            <a:endParaRPr lang="nl-NL" sz="600" b="1" dirty="0"/>
          </a:p>
          <a:p>
            <a:pPr algn="just"/>
            <a:endParaRPr lang="nl-NL" sz="600" b="1" dirty="0"/>
          </a:p>
          <a:p>
            <a:pPr algn="just"/>
            <a:endParaRPr lang="nl-NL" sz="600" b="1" dirty="0"/>
          </a:p>
        </p:txBody>
      </p:sp>
      <p:sp>
        <p:nvSpPr>
          <p:cNvPr id="19" name="object 4">
            <a:extLst>
              <a:ext uri="{FF2B5EF4-FFF2-40B4-BE49-F238E27FC236}">
                <a16:creationId xmlns:a16="http://schemas.microsoft.com/office/drawing/2014/main" id="{AC430D07-C502-4922-B700-4666AB3E2DCC}"/>
              </a:ext>
            </a:extLst>
          </p:cNvPr>
          <p:cNvSpPr txBox="1">
            <a:spLocks noGrp="1"/>
          </p:cNvSpPr>
          <p:nvPr>
            <p:ph type="title"/>
          </p:nvPr>
        </p:nvSpPr>
        <p:spPr>
          <a:xfrm>
            <a:off x="321899" y="71597"/>
            <a:ext cx="11484610" cy="636071"/>
          </a:xfrm>
          <a:prstGeom prst="rect">
            <a:avLst/>
          </a:prstGeom>
        </p:spPr>
        <p:txBody>
          <a:bodyPr vert="horz" wrap="square" lIns="0" tIns="218439" rIns="0" bIns="0" rtlCol="0">
            <a:spAutoFit/>
          </a:bodyPr>
          <a:lstStyle/>
          <a:p>
            <a:pPr marL="38100">
              <a:lnSpc>
                <a:spcPct val="100000"/>
              </a:lnSpc>
              <a:spcBef>
                <a:spcPts val="100"/>
              </a:spcBef>
            </a:pPr>
            <a:r>
              <a:rPr lang="en-US" spc="-10" dirty="0"/>
              <a:t>VPI</a:t>
            </a:r>
            <a:endParaRPr spc="-10" dirty="0"/>
          </a:p>
        </p:txBody>
      </p:sp>
    </p:spTree>
    <p:extLst>
      <p:ext uri="{BB962C8B-B14F-4D97-AF65-F5344CB8AC3E}">
        <p14:creationId xmlns:p14="http://schemas.microsoft.com/office/powerpoint/2010/main" val="219253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91A2-B9B8-EBAF-66DF-047C14D3E5CC}"/>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E7096AA4-3FB3-2774-1221-F5C375DC2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7204F048-5F69-F285-203A-EAB3FB32A829}"/>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a:t>
            </a:r>
            <a:r>
              <a:rPr lang="en-US" sz="600" dirty="0">
                <a:solidFill>
                  <a:srgbClr val="4C4D4F"/>
                </a:solidFill>
                <a:latin typeface="Calibri"/>
                <a:cs typeface="Calibri"/>
              </a:rPr>
              <a:t>NSQ: non-squamous; OS: overall survival; SQ: squamous</a:t>
            </a:r>
            <a:r>
              <a:rPr lang="en-IN" sz="600" dirty="0">
                <a:solidFill>
                  <a:srgbClr val="4C4D4F"/>
                </a:solidFill>
                <a:latin typeface="Calibri"/>
                <a:cs typeface="Calibri"/>
              </a:rPr>
              <a:t>.</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p>
        </p:txBody>
      </p:sp>
      <p:sp>
        <p:nvSpPr>
          <p:cNvPr id="3" name="object 48">
            <a:extLst>
              <a:ext uri="{FF2B5EF4-FFF2-40B4-BE49-F238E27FC236}">
                <a16:creationId xmlns:a16="http://schemas.microsoft.com/office/drawing/2014/main" id="{BECEF6C5-D508-4F96-2DC9-EF3713853BAD}"/>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Overall survival</a:t>
            </a:r>
          </a:p>
        </p:txBody>
      </p:sp>
      <p:sp>
        <p:nvSpPr>
          <p:cNvPr id="14" name="TextBox 13">
            <a:extLst>
              <a:ext uri="{FF2B5EF4-FFF2-40B4-BE49-F238E27FC236}">
                <a16:creationId xmlns:a16="http://schemas.microsoft.com/office/drawing/2014/main" id="{AC8E3815-6C6F-9E54-7826-BD56E2D7B9F1}"/>
              </a:ext>
            </a:extLst>
          </p:cNvPr>
          <p:cNvSpPr txBox="1"/>
          <p:nvPr/>
        </p:nvSpPr>
        <p:spPr>
          <a:xfrm>
            <a:off x="1962027"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15" name="TextBox 14">
            <a:extLst>
              <a:ext uri="{FF2B5EF4-FFF2-40B4-BE49-F238E27FC236}">
                <a16:creationId xmlns:a16="http://schemas.microsoft.com/office/drawing/2014/main" id="{32487965-62F2-1A25-AFD1-5DD57C44195B}"/>
              </a:ext>
            </a:extLst>
          </p:cNvPr>
          <p:cNvSpPr txBox="1"/>
          <p:nvPr/>
        </p:nvSpPr>
        <p:spPr>
          <a:xfrm>
            <a:off x="7502657" y="1566446"/>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9" name="Picture 8">
            <a:extLst>
              <a:ext uri="{FF2B5EF4-FFF2-40B4-BE49-F238E27FC236}">
                <a16:creationId xmlns:a16="http://schemas.microsoft.com/office/drawing/2014/main" id="{7FB101B3-D4AE-56E2-DB35-7472C9BA48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76450"/>
            <a:ext cx="5138008" cy="2571749"/>
          </a:xfrm>
          <a:prstGeom prst="rect">
            <a:avLst/>
          </a:prstGeom>
          <a:noFill/>
        </p:spPr>
      </p:pic>
      <p:pic>
        <p:nvPicPr>
          <p:cNvPr id="10" name="Picture 9">
            <a:extLst>
              <a:ext uri="{FF2B5EF4-FFF2-40B4-BE49-F238E27FC236}">
                <a16:creationId xmlns:a16="http://schemas.microsoft.com/office/drawing/2014/main" id="{7053C07B-618D-79D4-94C6-150C7D769F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061" y="2076450"/>
            <a:ext cx="5191194" cy="2571748"/>
          </a:xfrm>
          <a:prstGeom prst="rect">
            <a:avLst/>
          </a:prstGeom>
          <a:noFill/>
        </p:spPr>
      </p:pic>
    </p:spTree>
    <p:extLst>
      <p:ext uri="{BB962C8B-B14F-4D97-AF65-F5344CB8AC3E}">
        <p14:creationId xmlns:p14="http://schemas.microsoft.com/office/powerpoint/2010/main" val="84408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B859-17FA-6404-F585-94AB6BD36647}"/>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40516B63-C550-E105-4352-D73B96C20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2400B65E-8371-7A08-C691-54FE29E0C9C0}"/>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PFS: progression free survival. </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8CE469F7-26FF-7517-0E36-1E80BDCC7DA6}"/>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Progression free survival</a:t>
            </a:r>
          </a:p>
        </p:txBody>
      </p:sp>
      <p:sp>
        <p:nvSpPr>
          <p:cNvPr id="14" name="TextBox 13">
            <a:extLst>
              <a:ext uri="{FF2B5EF4-FFF2-40B4-BE49-F238E27FC236}">
                <a16:creationId xmlns:a16="http://schemas.microsoft.com/office/drawing/2014/main" id="{2E322C32-6B05-4EDE-3ED3-76482DB59FE7}"/>
              </a:ext>
            </a:extLst>
          </p:cNvPr>
          <p:cNvSpPr txBox="1"/>
          <p:nvPr/>
        </p:nvSpPr>
        <p:spPr>
          <a:xfrm>
            <a:off x="4727023"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all randomized patients</a:t>
            </a:r>
          </a:p>
        </p:txBody>
      </p:sp>
      <p:pic>
        <p:nvPicPr>
          <p:cNvPr id="6" name="Picture 5">
            <a:extLst>
              <a:ext uri="{FF2B5EF4-FFF2-40B4-BE49-F238E27FC236}">
                <a16:creationId xmlns:a16="http://schemas.microsoft.com/office/drawing/2014/main" id="{CAAC94B3-7720-9FD1-3548-5F583B7F52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4738" y="2030187"/>
            <a:ext cx="5382524" cy="2669985"/>
          </a:xfrm>
          <a:prstGeom prst="rect">
            <a:avLst/>
          </a:prstGeom>
          <a:noFill/>
        </p:spPr>
      </p:pic>
    </p:spTree>
    <p:extLst>
      <p:ext uri="{BB962C8B-B14F-4D97-AF65-F5344CB8AC3E}">
        <p14:creationId xmlns:p14="http://schemas.microsoft.com/office/powerpoint/2010/main" val="355628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C083D-E41D-8585-35F5-AAF065D0E3AD}"/>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EA19F8E5-209C-41AC-9262-FB9F9D56C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8280E4F0-AFEA-636B-0EE7-AFA801762845}"/>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PD-L1: programmed death ligand 1; PFS: progression free survival.</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E986EF39-21A1-A423-5C40-8FF6946BB364}"/>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Progression free survival</a:t>
            </a:r>
          </a:p>
        </p:txBody>
      </p:sp>
      <p:sp>
        <p:nvSpPr>
          <p:cNvPr id="14" name="TextBox 13">
            <a:extLst>
              <a:ext uri="{FF2B5EF4-FFF2-40B4-BE49-F238E27FC236}">
                <a16:creationId xmlns:a16="http://schemas.microsoft.com/office/drawing/2014/main" id="{8D3C8390-470D-1743-CD46-654461F5B3A5}"/>
              </a:ext>
            </a:extLst>
          </p:cNvPr>
          <p:cNvSpPr txBox="1"/>
          <p:nvPr/>
        </p:nvSpPr>
        <p:spPr>
          <a:xfrm>
            <a:off x="1901618"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&lt;1%</a:t>
            </a:r>
          </a:p>
        </p:txBody>
      </p:sp>
      <p:sp>
        <p:nvSpPr>
          <p:cNvPr id="15" name="TextBox 14">
            <a:extLst>
              <a:ext uri="{FF2B5EF4-FFF2-40B4-BE49-F238E27FC236}">
                <a16:creationId xmlns:a16="http://schemas.microsoft.com/office/drawing/2014/main" id="{951EB3B2-6ECF-F8F9-CF74-8EC39B2D36C8}"/>
              </a:ext>
            </a:extLst>
          </p:cNvPr>
          <p:cNvSpPr txBox="1"/>
          <p:nvPr/>
        </p:nvSpPr>
        <p:spPr>
          <a:xfrm>
            <a:off x="7579295" y="1566446"/>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≥1%</a:t>
            </a:r>
          </a:p>
        </p:txBody>
      </p:sp>
      <p:pic>
        <p:nvPicPr>
          <p:cNvPr id="6" name="Picture 5">
            <a:extLst>
              <a:ext uri="{FF2B5EF4-FFF2-40B4-BE49-F238E27FC236}">
                <a16:creationId xmlns:a16="http://schemas.microsoft.com/office/drawing/2014/main" id="{EE6E8659-A9B0-E7B0-D579-602057C712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69" y="2065081"/>
            <a:ext cx="5209652" cy="2583119"/>
          </a:xfrm>
          <a:prstGeom prst="rect">
            <a:avLst/>
          </a:prstGeom>
          <a:noFill/>
        </p:spPr>
      </p:pic>
      <p:pic>
        <p:nvPicPr>
          <p:cNvPr id="7" name="Picture 6">
            <a:extLst>
              <a:ext uri="{FF2B5EF4-FFF2-40B4-BE49-F238E27FC236}">
                <a16:creationId xmlns:a16="http://schemas.microsoft.com/office/drawing/2014/main" id="{20AAB7C9-B278-1C9A-934A-9C0CCAA1C3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936" y="2057401"/>
            <a:ext cx="5202721" cy="2590800"/>
          </a:xfrm>
          <a:prstGeom prst="rect">
            <a:avLst/>
          </a:prstGeom>
          <a:noFill/>
        </p:spPr>
      </p:pic>
    </p:spTree>
    <p:extLst>
      <p:ext uri="{BB962C8B-B14F-4D97-AF65-F5344CB8AC3E}">
        <p14:creationId xmlns:p14="http://schemas.microsoft.com/office/powerpoint/2010/main" val="241925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4EEC-AAAC-D7C8-1626-B0D4BF10AD13}"/>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65689B33-8487-7313-7A89-00892CC9A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66B25B99-C5B0-7AB9-47CC-35F6CBF61F60}"/>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PD-L1: programmed death ligand 1; PFS: progression free survival.</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3EA05548-6AD1-B2F4-D970-DFA6D4A1CD32}"/>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Progression free survival</a:t>
            </a:r>
          </a:p>
        </p:txBody>
      </p:sp>
      <p:sp>
        <p:nvSpPr>
          <p:cNvPr id="14" name="TextBox 13">
            <a:extLst>
              <a:ext uri="{FF2B5EF4-FFF2-40B4-BE49-F238E27FC236}">
                <a16:creationId xmlns:a16="http://schemas.microsoft.com/office/drawing/2014/main" id="{C3FE0AFD-1B0F-C233-6E54-1F45341C64C9}"/>
              </a:ext>
            </a:extLst>
          </p:cNvPr>
          <p:cNvSpPr txBox="1"/>
          <p:nvPr/>
        </p:nvSpPr>
        <p:spPr>
          <a:xfrm>
            <a:off x="1901618" y="1502756"/>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1%-49%</a:t>
            </a:r>
          </a:p>
        </p:txBody>
      </p:sp>
      <p:sp>
        <p:nvSpPr>
          <p:cNvPr id="15" name="TextBox 14">
            <a:extLst>
              <a:ext uri="{FF2B5EF4-FFF2-40B4-BE49-F238E27FC236}">
                <a16:creationId xmlns:a16="http://schemas.microsoft.com/office/drawing/2014/main" id="{F67FAF9D-1689-78C3-2412-84022FF47183}"/>
              </a:ext>
            </a:extLst>
          </p:cNvPr>
          <p:cNvSpPr txBox="1"/>
          <p:nvPr/>
        </p:nvSpPr>
        <p:spPr>
          <a:xfrm>
            <a:off x="7554379" y="1483901"/>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PD-L1 ≥50%</a:t>
            </a:r>
          </a:p>
        </p:txBody>
      </p:sp>
      <p:pic>
        <p:nvPicPr>
          <p:cNvPr id="4" name="Picture 3">
            <a:extLst>
              <a:ext uri="{FF2B5EF4-FFF2-40B4-BE49-F238E27FC236}">
                <a16:creationId xmlns:a16="http://schemas.microsoft.com/office/drawing/2014/main" id="{04191304-965C-3036-9534-88D1846A9D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27037"/>
            <a:ext cx="5461000" cy="2807514"/>
          </a:xfrm>
          <a:prstGeom prst="rect">
            <a:avLst/>
          </a:prstGeom>
          <a:noFill/>
        </p:spPr>
      </p:pic>
      <p:pic>
        <p:nvPicPr>
          <p:cNvPr id="5" name="Picture 4">
            <a:extLst>
              <a:ext uri="{FF2B5EF4-FFF2-40B4-BE49-F238E27FC236}">
                <a16:creationId xmlns:a16="http://schemas.microsoft.com/office/drawing/2014/main" id="{B99AB8D6-0068-8B3E-8017-953958F33D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785" y="1949418"/>
            <a:ext cx="5461000" cy="2811015"/>
          </a:xfrm>
          <a:prstGeom prst="rect">
            <a:avLst/>
          </a:prstGeom>
          <a:noFill/>
        </p:spPr>
      </p:pic>
    </p:spTree>
    <p:extLst>
      <p:ext uri="{BB962C8B-B14F-4D97-AF65-F5344CB8AC3E}">
        <p14:creationId xmlns:p14="http://schemas.microsoft.com/office/powerpoint/2010/main" val="299952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21E3D-A030-73D1-19B4-971D3A5EAE36}"/>
            </a:ext>
          </a:extLst>
        </p:cNvPr>
        <p:cNvGrpSpPr/>
        <p:nvPr/>
      </p:nvGrpSpPr>
      <p:grpSpPr>
        <a:xfrm>
          <a:off x="0" y="0"/>
          <a:ext cx="0" cy="0"/>
          <a:chOff x="0" y="0"/>
          <a:chExt cx="0" cy="0"/>
        </a:xfrm>
      </p:grpSpPr>
      <p:pic>
        <p:nvPicPr>
          <p:cNvPr id="2" name="Image 6">
            <a:extLst>
              <a:ext uri="{FF2B5EF4-FFF2-40B4-BE49-F238E27FC236}">
                <a16:creationId xmlns:a16="http://schemas.microsoft.com/office/drawing/2014/main" id="{E93C00F8-12EA-6CD3-B710-531497C2EA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2730"/>
            <a:ext cx="12192000" cy="4088870"/>
          </a:xfrm>
          <a:prstGeom prst="rect">
            <a:avLst/>
          </a:prstGeom>
        </p:spPr>
      </p:pic>
      <p:sp>
        <p:nvSpPr>
          <p:cNvPr id="20" name="object 20">
            <a:extLst>
              <a:ext uri="{FF2B5EF4-FFF2-40B4-BE49-F238E27FC236}">
                <a16:creationId xmlns:a16="http://schemas.microsoft.com/office/drawing/2014/main" id="{A2A9803D-344A-16FE-97B3-804730674C39}"/>
              </a:ext>
            </a:extLst>
          </p:cNvPr>
          <p:cNvSpPr txBox="1"/>
          <p:nvPr/>
        </p:nvSpPr>
        <p:spPr>
          <a:xfrm>
            <a:off x="294800" y="6127110"/>
            <a:ext cx="11672570" cy="197490"/>
          </a:xfrm>
          <a:prstGeom prst="rect">
            <a:avLst/>
          </a:prstGeom>
        </p:spPr>
        <p:txBody>
          <a:bodyPr vert="horz" wrap="square" lIns="0" tIns="12700" rIns="0" bIns="0" rtlCol="0">
            <a:spAutoFit/>
          </a:bodyPr>
          <a:lstStyle/>
          <a:p>
            <a:pPr marL="50800" marR="1281430">
              <a:lnSpc>
                <a:spcPct val="100000"/>
              </a:lnSpc>
              <a:spcBef>
                <a:spcPts val="720"/>
              </a:spcBef>
            </a:pPr>
            <a:r>
              <a:rPr lang="en-IN" sz="600" dirty="0">
                <a:solidFill>
                  <a:srgbClr val="4C4D4F"/>
                </a:solidFill>
                <a:latin typeface="Calibri"/>
                <a:cs typeface="Calibri"/>
              </a:rPr>
              <a:t>Chemo: chemotherapy; CI: confidence interval; HR: hazard ratio; IPI: ipilimumab; </a:t>
            </a:r>
            <a:r>
              <a:rPr lang="en-IN" sz="600" dirty="0" err="1">
                <a:solidFill>
                  <a:srgbClr val="4C4D4F"/>
                </a:solidFill>
                <a:latin typeface="Calibri"/>
                <a:cs typeface="Calibri"/>
              </a:rPr>
              <a:t>mo</a:t>
            </a:r>
            <a:r>
              <a:rPr lang="en-IN" sz="600" dirty="0">
                <a:solidFill>
                  <a:srgbClr val="4C4D4F"/>
                </a:solidFill>
                <a:latin typeface="Calibri"/>
                <a:cs typeface="Calibri"/>
              </a:rPr>
              <a:t>: months; n: number of subjects; NIVO: nivolumab; NSQ: non-squamous; PFS: progression free survival; SQ: squamous.</a:t>
            </a:r>
            <a:br>
              <a:rPr lang="en-IN" sz="600" dirty="0">
                <a:solidFill>
                  <a:srgbClr val="4C4D4F"/>
                </a:solidFill>
                <a:latin typeface="Calibri"/>
                <a:cs typeface="Calibri"/>
              </a:rPr>
            </a:br>
            <a:r>
              <a:rPr lang="fr-FR" sz="600" dirty="0">
                <a:solidFill>
                  <a:srgbClr val="4C4D4F"/>
                </a:solidFill>
                <a:latin typeface="Calibri"/>
                <a:cs typeface="Calibri"/>
              </a:rPr>
              <a:t>Carbone D P et al. ESMO 2025. 10(6). https://doi.org/10.1016/j.esmoop.2025.105123</a:t>
            </a:r>
            <a:r>
              <a:rPr lang="en-IN" sz="600" dirty="0">
                <a:solidFill>
                  <a:srgbClr val="4C4D4F"/>
                </a:solidFill>
                <a:latin typeface="Calibri"/>
                <a:cs typeface="Calibri"/>
              </a:rPr>
              <a:t>. Supplementary appendix.</a:t>
            </a:r>
          </a:p>
        </p:txBody>
      </p:sp>
      <p:sp>
        <p:nvSpPr>
          <p:cNvPr id="3" name="object 48">
            <a:extLst>
              <a:ext uri="{FF2B5EF4-FFF2-40B4-BE49-F238E27FC236}">
                <a16:creationId xmlns:a16="http://schemas.microsoft.com/office/drawing/2014/main" id="{6EDE17F6-CAC0-214E-5291-D7DEFE2FB451}"/>
              </a:ext>
            </a:extLst>
          </p:cNvPr>
          <p:cNvSpPr txBox="1">
            <a:spLocks/>
          </p:cNvSpPr>
          <p:nvPr/>
        </p:nvSpPr>
        <p:spPr>
          <a:xfrm>
            <a:off x="321899" y="71597"/>
            <a:ext cx="11484610" cy="636071"/>
          </a:xfrm>
          <a:prstGeom prst="rect">
            <a:avLst/>
          </a:prstGeom>
        </p:spPr>
        <p:txBody>
          <a:bodyPr vert="horz" wrap="square" lIns="0" tIns="218439" rIns="0" bIns="0" rtlCol="0">
            <a:spAutoFit/>
          </a:bodyPr>
          <a:lstStyle>
            <a:lvl1pPr>
              <a:defRPr sz="2700" b="1" i="0">
                <a:solidFill>
                  <a:srgbClr val="4C4D4F"/>
                </a:solidFill>
                <a:latin typeface="Calibri"/>
                <a:ea typeface="+mj-ea"/>
                <a:cs typeface="Calibri"/>
              </a:defRPr>
            </a:lvl1pPr>
          </a:lstStyle>
          <a:p>
            <a:pPr marL="38100">
              <a:spcBef>
                <a:spcPts val="100"/>
              </a:spcBef>
            </a:pPr>
            <a:r>
              <a:rPr lang="en-US" dirty="0"/>
              <a:t>Progression free survival</a:t>
            </a:r>
          </a:p>
        </p:txBody>
      </p:sp>
      <p:sp>
        <p:nvSpPr>
          <p:cNvPr id="14" name="TextBox 13">
            <a:extLst>
              <a:ext uri="{FF2B5EF4-FFF2-40B4-BE49-F238E27FC236}">
                <a16:creationId xmlns:a16="http://schemas.microsoft.com/office/drawing/2014/main" id="{A50E8D86-5649-D525-75F5-A7215C6E3B6D}"/>
              </a:ext>
            </a:extLst>
          </p:cNvPr>
          <p:cNvSpPr txBox="1"/>
          <p:nvPr/>
        </p:nvSpPr>
        <p:spPr>
          <a:xfrm>
            <a:off x="1902379" y="1540377"/>
            <a:ext cx="2737955"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SQ</a:t>
            </a:r>
          </a:p>
        </p:txBody>
      </p:sp>
      <p:sp>
        <p:nvSpPr>
          <p:cNvPr id="15" name="TextBox 14">
            <a:extLst>
              <a:ext uri="{FF2B5EF4-FFF2-40B4-BE49-F238E27FC236}">
                <a16:creationId xmlns:a16="http://schemas.microsoft.com/office/drawing/2014/main" id="{430B602D-9926-ACC8-B8DA-6E8CDCB6CCE6}"/>
              </a:ext>
            </a:extLst>
          </p:cNvPr>
          <p:cNvSpPr txBox="1"/>
          <p:nvPr/>
        </p:nvSpPr>
        <p:spPr>
          <a:xfrm>
            <a:off x="7529062" y="1566446"/>
            <a:ext cx="2736003" cy="338554"/>
          </a:xfrm>
          <a:prstGeom prst="rect">
            <a:avLst/>
          </a:prstGeom>
          <a:noFill/>
        </p:spPr>
        <p:txBody>
          <a:bodyPr wrap="square">
            <a:spAutoFit/>
          </a:bodyPr>
          <a:lstStyle/>
          <a:p>
            <a:pPr algn="ctr"/>
            <a:r>
              <a:rPr lang="en-US" sz="1600" b="1" dirty="0">
                <a:solidFill>
                  <a:srgbClr val="515457"/>
                </a:solidFill>
                <a:latin typeface="Calibri" panose="020F0502020204030204" pitchFamily="34" charset="0"/>
                <a:ea typeface="Calibri" panose="020F0502020204030204" pitchFamily="34" charset="0"/>
                <a:cs typeface="Calibri" panose="020F0502020204030204" pitchFamily="34" charset="0"/>
              </a:rPr>
              <a:t>In NSQ</a:t>
            </a:r>
          </a:p>
        </p:txBody>
      </p:sp>
      <p:pic>
        <p:nvPicPr>
          <p:cNvPr id="8" name="Picture 7">
            <a:extLst>
              <a:ext uri="{FF2B5EF4-FFF2-40B4-BE49-F238E27FC236}">
                <a16:creationId xmlns:a16="http://schemas.microsoft.com/office/drawing/2014/main" id="{D9E91748-CD45-5175-9593-2AACA45AC5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74" y="2057400"/>
            <a:ext cx="5150964" cy="2566677"/>
          </a:xfrm>
          <a:prstGeom prst="rect">
            <a:avLst/>
          </a:prstGeom>
          <a:noFill/>
        </p:spPr>
      </p:pic>
      <p:pic>
        <p:nvPicPr>
          <p:cNvPr id="9" name="Picture 8">
            <a:extLst>
              <a:ext uri="{FF2B5EF4-FFF2-40B4-BE49-F238E27FC236}">
                <a16:creationId xmlns:a16="http://schemas.microsoft.com/office/drawing/2014/main" id="{FC611011-386C-65AE-E819-8BE66F953A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046" y="2057401"/>
            <a:ext cx="5196034" cy="2590800"/>
          </a:xfrm>
          <a:prstGeom prst="rect">
            <a:avLst/>
          </a:prstGeom>
          <a:noFill/>
        </p:spPr>
      </p:pic>
    </p:spTree>
    <p:extLst>
      <p:ext uri="{BB962C8B-B14F-4D97-AF65-F5344CB8AC3E}">
        <p14:creationId xmlns:p14="http://schemas.microsoft.com/office/powerpoint/2010/main" val="2690861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Footnote"/>
</p:tagLst>
</file>

<file path=ppt/tags/tag10.xml><?xml version="1.0" encoding="utf-8"?>
<p:tagLst xmlns:a="http://schemas.openxmlformats.org/drawingml/2006/main" xmlns:r="http://schemas.openxmlformats.org/officeDocument/2006/relationships" xmlns:p="http://schemas.openxmlformats.org/presentationml/2006/main">
  <p:tag name="RNRSTYLE" val="Footnote"/>
</p:tagLst>
</file>

<file path=ppt/tags/tag11.xml><?xml version="1.0" encoding="utf-8"?>
<p:tagLst xmlns:a="http://schemas.openxmlformats.org/drawingml/2006/main" xmlns:r="http://schemas.openxmlformats.org/officeDocument/2006/relationships" xmlns:p="http://schemas.openxmlformats.org/presentationml/2006/main">
  <p:tag name="RNRSTYLE" val="Footnote"/>
</p:tagLst>
</file>

<file path=ppt/tags/tag12.xml><?xml version="1.0" encoding="utf-8"?>
<p:tagLst xmlns:a="http://schemas.openxmlformats.org/drawingml/2006/main" xmlns:r="http://schemas.openxmlformats.org/officeDocument/2006/relationships" xmlns:p="http://schemas.openxmlformats.org/presentationml/2006/main">
  <p:tag name="RNRSTYLE" val="Footnote"/>
</p:tagLst>
</file>

<file path=ppt/tags/tag2.xml><?xml version="1.0" encoding="utf-8"?>
<p:tagLst xmlns:a="http://schemas.openxmlformats.org/drawingml/2006/main" xmlns:r="http://schemas.openxmlformats.org/officeDocument/2006/relationships" xmlns:p="http://schemas.openxmlformats.org/presentationml/2006/main">
  <p:tag name="RNRSTYLE" val="Footnote"/>
</p:tagLst>
</file>

<file path=ppt/tags/tag3.xml><?xml version="1.0" encoding="utf-8"?>
<p:tagLst xmlns:a="http://schemas.openxmlformats.org/drawingml/2006/main" xmlns:r="http://schemas.openxmlformats.org/officeDocument/2006/relationships" xmlns:p="http://schemas.openxmlformats.org/presentationml/2006/main">
  <p:tag name="RNRSTYLE" val="Footnote"/>
</p:tagLst>
</file>

<file path=ppt/tags/tag4.xml><?xml version="1.0" encoding="utf-8"?>
<p:tagLst xmlns:a="http://schemas.openxmlformats.org/drawingml/2006/main" xmlns:r="http://schemas.openxmlformats.org/officeDocument/2006/relationships" xmlns:p="http://schemas.openxmlformats.org/presentationml/2006/main">
  <p:tag name="RNRSTYLE" val="Footnote"/>
</p:tagLst>
</file>

<file path=ppt/tags/tag5.xml><?xml version="1.0" encoding="utf-8"?>
<p:tagLst xmlns:a="http://schemas.openxmlformats.org/drawingml/2006/main" xmlns:r="http://schemas.openxmlformats.org/officeDocument/2006/relationships" xmlns:p="http://schemas.openxmlformats.org/presentationml/2006/main">
  <p:tag name="RNRSTYLE" val="Footnote"/>
</p:tagLst>
</file>

<file path=ppt/tags/tag6.xml><?xml version="1.0" encoding="utf-8"?>
<p:tagLst xmlns:a="http://schemas.openxmlformats.org/drawingml/2006/main" xmlns:r="http://schemas.openxmlformats.org/officeDocument/2006/relationships" xmlns:p="http://schemas.openxmlformats.org/presentationml/2006/main">
  <p:tag name="RNRSTYLE" val="Footnote"/>
</p:tagLst>
</file>

<file path=ppt/tags/tag7.xml><?xml version="1.0" encoding="utf-8"?>
<p:tagLst xmlns:a="http://schemas.openxmlformats.org/drawingml/2006/main" xmlns:r="http://schemas.openxmlformats.org/officeDocument/2006/relationships" xmlns:p="http://schemas.openxmlformats.org/presentationml/2006/main">
  <p:tag name="RNRSTYLE" val="Footnote"/>
</p:tagLst>
</file>

<file path=ppt/tags/tag8.xml><?xml version="1.0" encoding="utf-8"?>
<p:tagLst xmlns:a="http://schemas.openxmlformats.org/drawingml/2006/main" xmlns:r="http://schemas.openxmlformats.org/officeDocument/2006/relationships" xmlns:p="http://schemas.openxmlformats.org/presentationml/2006/main">
  <p:tag name="RNRSTYLE" val="Footnote"/>
</p:tagLst>
</file>

<file path=ppt/tags/tag9.xml><?xml version="1.0" encoding="utf-8"?>
<p:tagLst xmlns:a="http://schemas.openxmlformats.org/drawingml/2006/main" xmlns:r="http://schemas.openxmlformats.org/officeDocument/2006/relationships" xmlns:p="http://schemas.openxmlformats.org/presentationml/2006/main">
  <p:tag name="RNRSTYLE" val="Footno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62E43AEFBF9347BE20784C15688F8A" ma:contentTypeVersion="16" ma:contentTypeDescription="Create a new document." ma:contentTypeScope="" ma:versionID="49368e26e2515f2817a8a71167e4217e">
  <xsd:schema xmlns:xsd="http://www.w3.org/2001/XMLSchema" xmlns:xs="http://www.w3.org/2001/XMLSchema" xmlns:p="http://schemas.microsoft.com/office/2006/metadata/properties" xmlns:ns2="77f4ab1c-c0dd-406b-965a-a401a44ac8c9" xmlns:ns3="569c2b5a-6de3-405a-a648-af294fee1f59" targetNamespace="http://schemas.microsoft.com/office/2006/metadata/properties" ma:root="true" ma:fieldsID="5fb2ba9fd59e1a6e4118ace2105e7cc9" ns2:_="" ns3:_="">
    <xsd:import namespace="77f4ab1c-c0dd-406b-965a-a401a44ac8c9"/>
    <xsd:import namespace="569c2b5a-6de3-405a-a648-af294fee1f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4ab1c-c0dd-406b-965a-a401a44ac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0b26941-6cb4-4139-bf9b-0226384a06fb"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9c2b5a-6de3-405a-a648-af294fee1f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cf3fc8-e335-4800-92b9-970cd53adb1d}" ma:internalName="TaxCatchAll" ma:showField="CatchAllData" ma:web="569c2b5a-6de3-405a-a648-af294fee1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9c2b5a-6de3-405a-a648-af294fee1f59" xsi:nil="true"/>
    <lcf76f155ced4ddcb4097134ff3c332f xmlns="77f4ab1c-c0dd-406b-965a-a401a44ac8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0E43B3-8483-4D07-A939-60866D2E5161}"/>
</file>

<file path=customXml/itemProps2.xml><?xml version="1.0" encoding="utf-8"?>
<ds:datastoreItem xmlns:ds="http://schemas.openxmlformats.org/officeDocument/2006/customXml" ds:itemID="{3A8C47BD-033B-44A8-AE4C-36FE243AA04F}"/>
</file>

<file path=customXml/itemProps3.xml><?xml version="1.0" encoding="utf-8"?>
<ds:datastoreItem xmlns:ds="http://schemas.openxmlformats.org/officeDocument/2006/customXml" ds:itemID="{520F0D51-B0A1-4F67-A446-6F8FA74CFAD6}"/>
</file>

<file path=docProps/app.xml><?xml version="1.0" encoding="utf-8"?>
<Properties xmlns="http://schemas.openxmlformats.org/officeDocument/2006/extended-properties" xmlns:vt="http://schemas.openxmlformats.org/officeDocument/2006/docPropsVTypes">
  <Template/>
  <TotalTime>1573</TotalTime>
  <Words>9953</Words>
  <Application>Microsoft Office PowerPoint</Application>
  <PresentationFormat>Widescreen</PresentationFormat>
  <Paragraphs>582</Paragraphs>
  <Slides>43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Aptos</vt:lpstr>
      <vt:lpstr>Arial</vt:lpstr>
      <vt:lpstr>Calibri</vt:lpstr>
      <vt:lpstr>Trebuchet MS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VPI</vt:lpstr>
      <vt:lpstr>VPI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elements.indd</dc:title>
  <dc:creator>Champenois, Axelle</dc:creator>
  <cp:lastModifiedBy>Bouwmeester, Carola</cp:lastModifiedBy>
  <cp:revision>37</cp:revision>
  <dcterms:created xsi:type="dcterms:W3CDTF">2024-06-19T11:35:00Z</dcterms:created>
  <dcterms:modified xsi:type="dcterms:W3CDTF">2025-06-19T15:08:23Z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2024-06-19T00:00:00Z</vt:filetime>
  </property>
  <property fmtid="{D5CDD505-2E9C-101B-9397-08002B2CF9AE}" pid="3" name="Creator">
    <vt:lpwstr>Adobe InDesign 19.3 (Macintosh)</vt:lpwstr>
  </property>
  <property fmtid="{D5CDD505-2E9C-101B-9397-08002B2CF9AE}" pid="4" name="GTS_PDFXConformance">
    <vt:lpwstr>PDF/X-1a:2001</vt:lpwstr>
  </property>
  <property fmtid="{D5CDD505-2E9C-101B-9397-08002B2CF9AE}" pid="5" name="GTS_PDFXVersion">
    <vt:lpwstr>PDF/X-1:2001</vt:lpwstr>
  </property>
  <property fmtid="{D5CDD505-2E9C-101B-9397-08002B2CF9AE}" pid="6" name="LastSaved">
    <vt:filetime>2024-06-19T00:00:00Z</vt:filetime>
  </property>
  <property fmtid="{D5CDD505-2E9C-101B-9397-08002B2CF9AE}" pid="7" name="Producer">
    <vt:lpwstr>Adobe PDF Library 17.0</vt:lpwstr>
  </property>
  <property fmtid="{D5CDD505-2E9C-101B-9397-08002B2CF9AE}" pid="8" name="ContentTypeId">
    <vt:lpwstr>0x0101005062E43AEFBF9347BE20784C15688F8A</vt:lpwstr>
  </property>
  <property fmtid="{D5CDD505-2E9C-101B-9397-08002B2CF9AE}" pid="9" name="MediaServiceImageTags">
    <vt:lpwstr/>
  </property>
</Properties>
</file>